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01" r:id="rId2"/>
    <p:sldId id="300" r:id="rId3"/>
    <p:sldId id="287" r:id="rId4"/>
    <p:sldId id="289" r:id="rId5"/>
    <p:sldId id="290" r:id="rId6"/>
    <p:sldId id="291" r:id="rId7"/>
    <p:sldId id="292" r:id="rId8"/>
    <p:sldId id="293" r:id="rId9"/>
    <p:sldId id="294" r:id="rId10"/>
    <p:sldId id="271" r:id="rId11"/>
    <p:sldId id="272" r:id="rId12"/>
    <p:sldId id="273" r:id="rId13"/>
    <p:sldId id="274" r:id="rId14"/>
    <p:sldId id="275" r:id="rId15"/>
    <p:sldId id="295" r:id="rId16"/>
    <p:sldId id="265" r:id="rId17"/>
    <p:sldId id="296" r:id="rId18"/>
    <p:sldId id="280" r:id="rId19"/>
    <p:sldId id="297" r:id="rId20"/>
    <p:sldId id="307" r:id="rId21"/>
    <p:sldId id="298" r:id="rId22"/>
    <p:sldId id="299" r:id="rId23"/>
    <p:sldId id="286" r:id="rId24"/>
    <p:sldId id="302" r:id="rId25"/>
    <p:sldId id="306" r:id="rId26"/>
    <p:sldId id="303" r:id="rId27"/>
    <p:sldId id="304" r:id="rId28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96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BDA75A-B693-49EE-9761-EFFC72E426F2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DC1156-A939-4DC2-90FE-9A26BD2EBB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0012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829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9719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322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8599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3324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288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5394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7135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3392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2976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24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EEA94-A861-4928-9F5C-F6CE6FC6D1AD}" type="datetimeFigureOut">
              <a:rPr lang="zh-TW" altLang="en-US" smtClean="0"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A9D6A-CD2F-4758-92EC-F5485DBF45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8871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6675" y="874713"/>
            <a:ext cx="8982075" cy="5249862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新北市立鳳鳴國中</a:t>
            </a:r>
            <a:r>
              <a:rPr lang="en-US" altLang="zh-TW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106-108</a:t>
            </a:r>
            <a:r>
              <a:rPr lang="zh-TW" altLang="en-US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學年度專業成長學校</a:t>
            </a:r>
            <a: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課程研發小組</a:t>
            </a:r>
            <a: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0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十二年國教素養導向教學</a:t>
            </a:r>
            <a:r>
              <a:rPr lang="zh-TW" altLang="en-US" sz="40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</a:t>
            </a:r>
            <a:endParaRPr lang="zh-TW" altLang="en-US" sz="36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749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1470025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學校本位課程</a:t>
            </a:r>
            <a:endParaRPr lang="zh-TW" altLang="en-US" sz="72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5496" y="1700808"/>
            <a:ext cx="9073008" cy="4968552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b="1" dirty="0" smtClean="0">
                <a:solidFill>
                  <a:srgbClr val="00B0F0"/>
                </a:solidFill>
                <a:latin typeface="微軟正黑體" pitchFamily="34" charset="-120"/>
                <a:ea typeface="微軟正黑體" pitchFamily="34" charset="-120"/>
              </a:rPr>
              <a:t>以學校為主體，由學校成員、家長與社區人士一起進行的課程。</a:t>
            </a:r>
            <a:endParaRPr lang="en-US" altLang="zh-TW" sz="4000" b="1" dirty="0" smtClean="0">
              <a:solidFill>
                <a:srgbClr val="00B0F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爆炸 1 3"/>
          <p:cNvSpPr/>
          <p:nvPr/>
        </p:nvSpPr>
        <p:spPr>
          <a:xfrm rot="21121954">
            <a:off x="977492" y="1322806"/>
            <a:ext cx="7344816" cy="475252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嘸是哦～～</a:t>
            </a:r>
            <a:endParaRPr lang="en-US" altLang="zh-TW" sz="60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10788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1602000" y="546844"/>
            <a:ext cx="5940000" cy="5940000"/>
            <a:chOff x="1602000" y="546844"/>
            <a:chExt cx="5940000" cy="5940000"/>
          </a:xfrm>
        </p:grpSpPr>
        <p:sp>
          <p:nvSpPr>
            <p:cNvPr id="8" name="手繪多邊形 7"/>
            <p:cNvSpPr/>
            <p:nvPr/>
          </p:nvSpPr>
          <p:spPr>
            <a:xfrm>
              <a:off x="1602000" y="546844"/>
              <a:ext cx="5940000" cy="5940000"/>
            </a:xfrm>
            <a:custGeom>
              <a:avLst/>
              <a:gdLst>
                <a:gd name="connsiteX0" fmla="*/ 0 w 5760013"/>
                <a:gd name="connsiteY0" fmla="*/ 2879994 h 5759987"/>
                <a:gd name="connsiteX1" fmla="*/ 2880007 w 5760013"/>
                <a:gd name="connsiteY1" fmla="*/ 0 h 5759987"/>
                <a:gd name="connsiteX2" fmla="*/ 5760014 w 5760013"/>
                <a:gd name="connsiteY2" fmla="*/ 2879994 h 5759987"/>
                <a:gd name="connsiteX3" fmla="*/ 2880007 w 5760013"/>
                <a:gd name="connsiteY3" fmla="*/ 5759988 h 5759987"/>
                <a:gd name="connsiteX4" fmla="*/ 0 w 5760013"/>
                <a:gd name="connsiteY4" fmla="*/ 2879994 h 575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60013" h="5759987">
                  <a:moveTo>
                    <a:pt x="0" y="2879994"/>
                  </a:moveTo>
                  <a:cubicBezTo>
                    <a:pt x="0" y="1289417"/>
                    <a:pt x="1289423" y="0"/>
                    <a:pt x="2880007" y="0"/>
                  </a:cubicBezTo>
                  <a:cubicBezTo>
                    <a:pt x="4470591" y="0"/>
                    <a:pt x="5760014" y="1289417"/>
                    <a:pt x="5760014" y="2879994"/>
                  </a:cubicBezTo>
                  <a:cubicBezTo>
                    <a:pt x="5760014" y="4470571"/>
                    <a:pt x="4470591" y="5759988"/>
                    <a:pt x="2880007" y="5759988"/>
                  </a:cubicBezTo>
                  <a:cubicBezTo>
                    <a:pt x="1289423" y="5759988"/>
                    <a:pt x="0" y="4470571"/>
                    <a:pt x="0" y="2879994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26414" tIns="1026411" rIns="1026414" bIns="1026411" numCol="1" spcCol="1270" anchor="ctr" anchorCtr="0">
              <a:noAutofit/>
            </a:bodyPr>
            <a:lstStyle/>
            <a:p>
              <a:pPr lvl="0" algn="ctr" defTabSz="21336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sz="4800" b="1" kern="1200" baseline="0" dirty="0" smtClean="0">
                  <a:latin typeface="微軟正黑體" pitchFamily="34" charset="-120"/>
                  <a:ea typeface="微軟正黑體" pitchFamily="34" charset="-120"/>
                </a:rPr>
                <a:t>學校本位課程</a:t>
              </a:r>
              <a:endParaRPr lang="en-US" altLang="zh-TW" sz="4800" b="1" kern="1200" baseline="0" dirty="0" smtClean="0">
                <a:latin typeface="微軟正黑體" pitchFamily="34" charset="-120"/>
                <a:ea typeface="微軟正黑體" pitchFamily="34" charset="-120"/>
              </a:endParaRPr>
            </a:p>
            <a:p>
              <a:pPr lvl="0" algn="ctr" defTabSz="21336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sz="3200" b="1" kern="1200" baseline="0" dirty="0" smtClean="0">
                  <a:solidFill>
                    <a:srgbClr val="FFC000"/>
                  </a:solidFill>
                  <a:latin typeface="微軟正黑體" pitchFamily="34" charset="-120"/>
                  <a:ea typeface="微軟正黑體" pitchFamily="34" charset="-120"/>
                </a:rPr>
                <a:t>以學校為基礎的課程</a:t>
              </a:r>
              <a:endParaRPr lang="en-US" altLang="zh-TW" sz="3200" b="1" kern="1200" baseline="0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lvl="0" algn="ctr" defTabSz="21336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en-US" altLang="zh-TW" sz="3600" b="1" kern="1200" baseline="0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rPr>
                <a:t>School-Based</a:t>
              </a:r>
              <a:r>
                <a:rPr lang="zh-TW" altLang="en-US" sz="3600" b="1" kern="1200" baseline="0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3600" b="1" kern="1200" baseline="0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rPr>
                <a:t>Curriculum</a:t>
              </a:r>
              <a:endParaRPr lang="zh-TW" altLang="en-US" sz="3600" b="1" kern="1200" baseline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9" name="橢圓 8"/>
            <p:cNvSpPr/>
            <p:nvPr/>
          </p:nvSpPr>
          <p:spPr>
            <a:xfrm>
              <a:off x="4694569" y="808986"/>
              <a:ext cx="561206" cy="56992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橢圓 9"/>
            <p:cNvSpPr/>
            <p:nvPr/>
          </p:nvSpPr>
          <p:spPr>
            <a:xfrm>
              <a:off x="3099164" y="5512653"/>
              <a:ext cx="406359" cy="41307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橢圓 10"/>
            <p:cNvSpPr/>
            <p:nvPr/>
          </p:nvSpPr>
          <p:spPr>
            <a:xfrm>
              <a:off x="6919687" y="2848627"/>
              <a:ext cx="406359" cy="41307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橢圓 11"/>
            <p:cNvSpPr/>
            <p:nvPr/>
          </p:nvSpPr>
          <p:spPr>
            <a:xfrm>
              <a:off x="4860032" y="5763224"/>
              <a:ext cx="561206" cy="56992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橢圓 12"/>
            <p:cNvSpPr/>
            <p:nvPr/>
          </p:nvSpPr>
          <p:spPr>
            <a:xfrm>
              <a:off x="3214597" y="1345397"/>
              <a:ext cx="406359" cy="41307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橢圓 13"/>
            <p:cNvSpPr/>
            <p:nvPr/>
          </p:nvSpPr>
          <p:spPr>
            <a:xfrm>
              <a:off x="1933581" y="3708299"/>
              <a:ext cx="406359" cy="41307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橢圓 15"/>
            <p:cNvSpPr/>
            <p:nvPr/>
          </p:nvSpPr>
          <p:spPr>
            <a:xfrm>
              <a:off x="3860266" y="1363358"/>
              <a:ext cx="561206" cy="56992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橢圓 16"/>
            <p:cNvSpPr/>
            <p:nvPr/>
          </p:nvSpPr>
          <p:spPr>
            <a:xfrm>
              <a:off x="5266466" y="4770606"/>
              <a:ext cx="1014489" cy="103028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橢圓 18"/>
            <p:cNvSpPr/>
            <p:nvPr/>
          </p:nvSpPr>
          <p:spPr>
            <a:xfrm>
              <a:off x="6084168" y="1545247"/>
              <a:ext cx="561206" cy="56992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橢圓 19"/>
            <p:cNvSpPr/>
            <p:nvPr/>
          </p:nvSpPr>
          <p:spPr>
            <a:xfrm>
              <a:off x="2482380" y="4555783"/>
              <a:ext cx="406359" cy="41307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橢圓 20"/>
            <p:cNvSpPr/>
            <p:nvPr/>
          </p:nvSpPr>
          <p:spPr>
            <a:xfrm>
              <a:off x="4120984" y="5387823"/>
              <a:ext cx="406359" cy="41307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5" name="手繪多邊形 14"/>
          <p:cNvSpPr/>
          <p:nvPr/>
        </p:nvSpPr>
        <p:spPr>
          <a:xfrm>
            <a:off x="333660" y="797723"/>
            <a:ext cx="2520000" cy="2520000"/>
          </a:xfrm>
          <a:custGeom>
            <a:avLst/>
            <a:gdLst>
              <a:gd name="connsiteX0" fmla="*/ 0 w 2519997"/>
              <a:gd name="connsiteY0" fmla="*/ 1260002 h 2520004"/>
              <a:gd name="connsiteX1" fmla="*/ 1259999 w 2519997"/>
              <a:gd name="connsiteY1" fmla="*/ 0 h 2520004"/>
              <a:gd name="connsiteX2" fmla="*/ 2519998 w 2519997"/>
              <a:gd name="connsiteY2" fmla="*/ 1260002 h 2520004"/>
              <a:gd name="connsiteX3" fmla="*/ 1259999 w 2519997"/>
              <a:gd name="connsiteY3" fmla="*/ 2520004 h 2520004"/>
              <a:gd name="connsiteX4" fmla="*/ 0 w 2519997"/>
              <a:gd name="connsiteY4" fmla="*/ 1260002 h 252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9997" h="2520004">
                <a:moveTo>
                  <a:pt x="0" y="1260002"/>
                </a:moveTo>
                <a:cubicBezTo>
                  <a:pt x="0" y="564122"/>
                  <a:pt x="564121" y="0"/>
                  <a:pt x="1259999" y="0"/>
                </a:cubicBezTo>
                <a:cubicBezTo>
                  <a:pt x="1955877" y="0"/>
                  <a:pt x="2519998" y="564122"/>
                  <a:pt x="2519998" y="1260002"/>
                </a:cubicBezTo>
                <a:cubicBezTo>
                  <a:pt x="2519998" y="1955882"/>
                  <a:pt x="1955877" y="2520004"/>
                  <a:pt x="1259999" y="2520004"/>
                </a:cubicBezTo>
                <a:cubicBezTo>
                  <a:pt x="564121" y="2520004"/>
                  <a:pt x="0" y="1955882"/>
                  <a:pt x="0" y="126000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1925" tIns="551926" rIns="551925" bIns="551926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ts val="0"/>
              </a:spcAft>
            </a:pPr>
            <a:r>
              <a:rPr lang="zh-TW" altLang="en-US" sz="4800" b="1" kern="12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部定課程 </a:t>
            </a:r>
            <a:endParaRPr lang="zh-TW" altLang="en-US" sz="4800" kern="1200" dirty="0"/>
          </a:p>
        </p:txBody>
      </p:sp>
      <p:sp>
        <p:nvSpPr>
          <p:cNvPr id="18" name="手繪多邊形 17"/>
          <p:cNvSpPr/>
          <p:nvPr/>
        </p:nvSpPr>
        <p:spPr>
          <a:xfrm>
            <a:off x="6280955" y="3295784"/>
            <a:ext cx="2520000" cy="2520000"/>
          </a:xfrm>
          <a:custGeom>
            <a:avLst/>
            <a:gdLst>
              <a:gd name="connsiteX0" fmla="*/ 0 w 2519997"/>
              <a:gd name="connsiteY0" fmla="*/ 1260002 h 2520004"/>
              <a:gd name="connsiteX1" fmla="*/ 1259999 w 2519997"/>
              <a:gd name="connsiteY1" fmla="*/ 0 h 2520004"/>
              <a:gd name="connsiteX2" fmla="*/ 2519998 w 2519997"/>
              <a:gd name="connsiteY2" fmla="*/ 1260002 h 2520004"/>
              <a:gd name="connsiteX3" fmla="*/ 1259999 w 2519997"/>
              <a:gd name="connsiteY3" fmla="*/ 2520004 h 2520004"/>
              <a:gd name="connsiteX4" fmla="*/ 0 w 2519997"/>
              <a:gd name="connsiteY4" fmla="*/ 1260002 h 252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9997" h="2520004">
                <a:moveTo>
                  <a:pt x="0" y="1260002"/>
                </a:moveTo>
                <a:cubicBezTo>
                  <a:pt x="0" y="564122"/>
                  <a:pt x="564121" y="0"/>
                  <a:pt x="1259999" y="0"/>
                </a:cubicBezTo>
                <a:cubicBezTo>
                  <a:pt x="1955877" y="0"/>
                  <a:pt x="2519998" y="564122"/>
                  <a:pt x="2519998" y="1260002"/>
                </a:cubicBezTo>
                <a:cubicBezTo>
                  <a:pt x="2519998" y="1955882"/>
                  <a:pt x="1955877" y="2520004"/>
                  <a:pt x="1259999" y="2520004"/>
                </a:cubicBezTo>
                <a:cubicBezTo>
                  <a:pt x="564121" y="2520004"/>
                  <a:pt x="0" y="1955882"/>
                  <a:pt x="0" y="126000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1925" tIns="551926" rIns="551925" bIns="551926" numCol="1" spcCol="1270" anchor="ctr" anchorCtr="0">
            <a:noAutofit/>
          </a:bodyPr>
          <a:lstStyle/>
          <a:p>
            <a:pPr lvl="0" algn="ctr" defTabSz="21336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zh-TW" altLang="en-US" sz="4800" b="1" kern="12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校訂課程</a:t>
            </a:r>
            <a:endParaRPr lang="zh-TW" altLang="en-US" sz="4800" kern="1200" dirty="0"/>
          </a:p>
        </p:txBody>
      </p:sp>
    </p:spTree>
    <p:extLst>
      <p:ext uri="{BB962C8B-B14F-4D97-AF65-F5344CB8AC3E}">
        <p14:creationId xmlns:p14="http://schemas.microsoft.com/office/powerpoint/2010/main" val="457578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手繪多邊形 14"/>
          <p:cNvSpPr/>
          <p:nvPr/>
        </p:nvSpPr>
        <p:spPr>
          <a:xfrm>
            <a:off x="333660" y="797723"/>
            <a:ext cx="2520000" cy="2520000"/>
          </a:xfrm>
          <a:custGeom>
            <a:avLst/>
            <a:gdLst>
              <a:gd name="connsiteX0" fmla="*/ 0 w 2519997"/>
              <a:gd name="connsiteY0" fmla="*/ 1260002 h 2520004"/>
              <a:gd name="connsiteX1" fmla="*/ 1259999 w 2519997"/>
              <a:gd name="connsiteY1" fmla="*/ 0 h 2520004"/>
              <a:gd name="connsiteX2" fmla="*/ 2519998 w 2519997"/>
              <a:gd name="connsiteY2" fmla="*/ 1260002 h 2520004"/>
              <a:gd name="connsiteX3" fmla="*/ 1259999 w 2519997"/>
              <a:gd name="connsiteY3" fmla="*/ 2520004 h 2520004"/>
              <a:gd name="connsiteX4" fmla="*/ 0 w 2519997"/>
              <a:gd name="connsiteY4" fmla="*/ 1260002 h 252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9997" h="2520004">
                <a:moveTo>
                  <a:pt x="0" y="1260002"/>
                </a:moveTo>
                <a:cubicBezTo>
                  <a:pt x="0" y="564122"/>
                  <a:pt x="564121" y="0"/>
                  <a:pt x="1259999" y="0"/>
                </a:cubicBezTo>
                <a:cubicBezTo>
                  <a:pt x="1955877" y="0"/>
                  <a:pt x="2519998" y="564122"/>
                  <a:pt x="2519998" y="1260002"/>
                </a:cubicBezTo>
                <a:cubicBezTo>
                  <a:pt x="2519998" y="1955882"/>
                  <a:pt x="1955877" y="2520004"/>
                  <a:pt x="1259999" y="2520004"/>
                </a:cubicBezTo>
                <a:cubicBezTo>
                  <a:pt x="564121" y="2520004"/>
                  <a:pt x="0" y="1955882"/>
                  <a:pt x="0" y="126000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1925" tIns="551926" rIns="551925" bIns="551926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ts val="0"/>
              </a:spcAft>
            </a:pPr>
            <a:r>
              <a:rPr lang="zh-TW" altLang="en-US" sz="4800" b="1" kern="12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部定課程 </a:t>
            </a:r>
            <a:endParaRPr lang="zh-TW" altLang="en-US" sz="4800" kern="12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-7822" y="116632"/>
            <a:ext cx="952055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由國家統一規劃，以養成學生的基本學力</a:t>
            </a:r>
            <a:r>
              <a:rPr lang="zh-TW" altLang="en-US" sz="28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endParaRPr lang="en-US" altLang="zh-TW" sz="2800" b="1" dirty="0" smtClean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　</a:t>
            </a:r>
            <a:r>
              <a:rPr lang="zh-TW" altLang="en-US" sz="28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　　　　　　　　　　　　　並</a:t>
            </a:r>
            <a:r>
              <a:rPr lang="zh-TW" altLang="en-US" sz="28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奠定適性發展的基礎</a:t>
            </a:r>
            <a:r>
              <a:rPr lang="zh-TW" altLang="en-US" sz="28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800" b="1" dirty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115081" y="900791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教育</a:t>
            </a:r>
            <a:r>
              <a:rPr lang="zh-TW" altLang="en-US" sz="48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部</a:t>
            </a:r>
            <a:r>
              <a:rPr lang="zh-TW" altLang="en-US" sz="48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規</a:t>
            </a:r>
            <a:r>
              <a:rPr lang="zh-TW" altLang="en-US" sz="48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定</a:t>
            </a:r>
            <a:r>
              <a:rPr lang="zh-TW" altLang="en-US" sz="48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  <a:endParaRPr lang="en-US" altLang="zh-TW" sz="48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012160" y="1628720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領域學習</a:t>
            </a:r>
            <a:r>
              <a:rPr lang="zh-TW" altLang="en-US" sz="36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  <a:endParaRPr lang="en-US" altLang="zh-TW" sz="36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 rot="19557870">
            <a:off x="2550170" y="666791"/>
            <a:ext cx="1594516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國語文</a:t>
            </a:r>
            <a:endParaRPr lang="zh-TW" altLang="en-US" sz="32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2" name="圓角矩形 21"/>
          <p:cNvSpPr/>
          <p:nvPr/>
        </p:nvSpPr>
        <p:spPr>
          <a:xfrm rot="21088137">
            <a:off x="2879551" y="1394720"/>
            <a:ext cx="1594516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英語文</a:t>
            </a:r>
            <a:endParaRPr lang="zh-TW" altLang="en-US" sz="32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" name="圓角矩形 22"/>
          <p:cNvSpPr/>
          <p:nvPr/>
        </p:nvSpPr>
        <p:spPr>
          <a:xfrm rot="548109">
            <a:off x="2878938" y="2124036"/>
            <a:ext cx="1872000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自然科學</a:t>
            </a:r>
          </a:p>
        </p:txBody>
      </p:sp>
      <p:sp>
        <p:nvSpPr>
          <p:cNvPr id="24" name="圓角矩形 23"/>
          <p:cNvSpPr/>
          <p:nvPr/>
        </p:nvSpPr>
        <p:spPr>
          <a:xfrm rot="18502088">
            <a:off x="2161584" y="357428"/>
            <a:ext cx="1140764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</a:p>
        </p:txBody>
      </p:sp>
      <p:sp>
        <p:nvSpPr>
          <p:cNvPr id="25" name="圓角矩形 24"/>
          <p:cNvSpPr/>
          <p:nvPr/>
        </p:nvSpPr>
        <p:spPr>
          <a:xfrm rot="4242443">
            <a:off x="1679688" y="3573445"/>
            <a:ext cx="1140764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藝術</a:t>
            </a:r>
          </a:p>
        </p:txBody>
      </p:sp>
      <p:sp>
        <p:nvSpPr>
          <p:cNvPr id="26" name="圓角矩形 25"/>
          <p:cNvSpPr/>
          <p:nvPr/>
        </p:nvSpPr>
        <p:spPr>
          <a:xfrm rot="4988047">
            <a:off x="533184" y="4293764"/>
            <a:ext cx="2381210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健康與體育</a:t>
            </a:r>
          </a:p>
        </p:txBody>
      </p:sp>
      <p:sp>
        <p:nvSpPr>
          <p:cNvPr id="28" name="圓角矩形 27"/>
          <p:cNvSpPr/>
          <p:nvPr/>
        </p:nvSpPr>
        <p:spPr>
          <a:xfrm rot="1758493">
            <a:off x="2674553" y="2670143"/>
            <a:ext cx="1140764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社會</a:t>
            </a:r>
          </a:p>
        </p:txBody>
      </p:sp>
      <p:sp>
        <p:nvSpPr>
          <p:cNvPr id="29" name="圓角矩形 28"/>
          <p:cNvSpPr/>
          <p:nvPr/>
        </p:nvSpPr>
        <p:spPr>
          <a:xfrm rot="2994402">
            <a:off x="2127666" y="3506618"/>
            <a:ext cx="1872208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綜合活動</a:t>
            </a:r>
          </a:p>
        </p:txBody>
      </p:sp>
      <p:sp>
        <p:nvSpPr>
          <p:cNvPr id="30" name="圓角矩形 29"/>
          <p:cNvSpPr/>
          <p:nvPr/>
        </p:nvSpPr>
        <p:spPr>
          <a:xfrm rot="6841164">
            <a:off x="332844" y="3544185"/>
            <a:ext cx="1140764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科技</a:t>
            </a:r>
          </a:p>
        </p:txBody>
      </p:sp>
      <p:sp>
        <p:nvSpPr>
          <p:cNvPr id="2" name="橢圓 1"/>
          <p:cNvSpPr/>
          <p:nvPr/>
        </p:nvSpPr>
        <p:spPr>
          <a:xfrm>
            <a:off x="6804248" y="3508925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公民與社會</a:t>
            </a:r>
          </a:p>
        </p:txBody>
      </p:sp>
      <p:sp>
        <p:nvSpPr>
          <p:cNvPr id="16" name="橢圓 15"/>
          <p:cNvSpPr/>
          <p:nvPr/>
        </p:nvSpPr>
        <p:spPr>
          <a:xfrm>
            <a:off x="5292080" y="3191781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地理</a:t>
            </a:r>
          </a:p>
        </p:txBody>
      </p:sp>
      <p:sp>
        <p:nvSpPr>
          <p:cNvPr id="17" name="橢圓 16"/>
          <p:cNvSpPr/>
          <p:nvPr/>
        </p:nvSpPr>
        <p:spPr>
          <a:xfrm>
            <a:off x="3793079" y="3019203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歷史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橢圓 17"/>
          <p:cNvSpPr/>
          <p:nvPr/>
        </p:nvSpPr>
        <p:spPr>
          <a:xfrm>
            <a:off x="4860032" y="2145490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生物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9" name="橢圓 18"/>
          <p:cNvSpPr/>
          <p:nvPr/>
        </p:nvSpPr>
        <p:spPr>
          <a:xfrm>
            <a:off x="1576080" y="5763401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健康教育</a:t>
            </a:r>
          </a:p>
        </p:txBody>
      </p:sp>
      <p:sp>
        <p:nvSpPr>
          <p:cNvPr id="20" name="橢圓 19"/>
          <p:cNvSpPr/>
          <p:nvPr/>
        </p:nvSpPr>
        <p:spPr>
          <a:xfrm>
            <a:off x="3162609" y="4983627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表演藝術</a:t>
            </a:r>
          </a:p>
        </p:txBody>
      </p:sp>
      <p:sp>
        <p:nvSpPr>
          <p:cNvPr id="21" name="橢圓 20"/>
          <p:cNvSpPr/>
          <p:nvPr/>
        </p:nvSpPr>
        <p:spPr>
          <a:xfrm>
            <a:off x="7567662" y="2605623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地球科學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" name="橢圓 26"/>
          <p:cNvSpPr/>
          <p:nvPr/>
        </p:nvSpPr>
        <p:spPr>
          <a:xfrm>
            <a:off x="6271518" y="2301678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理化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1" name="橢圓 30"/>
          <p:cNvSpPr/>
          <p:nvPr/>
        </p:nvSpPr>
        <p:spPr>
          <a:xfrm>
            <a:off x="4508590" y="5282147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音樂</a:t>
            </a:r>
          </a:p>
        </p:txBody>
      </p:sp>
      <p:sp>
        <p:nvSpPr>
          <p:cNvPr id="32" name="橢圓 31"/>
          <p:cNvSpPr/>
          <p:nvPr/>
        </p:nvSpPr>
        <p:spPr>
          <a:xfrm>
            <a:off x="2083894" y="4449757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視覺藝術</a:t>
            </a:r>
          </a:p>
        </p:txBody>
      </p:sp>
      <p:sp>
        <p:nvSpPr>
          <p:cNvPr id="33" name="橢圓 32"/>
          <p:cNvSpPr/>
          <p:nvPr/>
        </p:nvSpPr>
        <p:spPr>
          <a:xfrm>
            <a:off x="179512" y="5181809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生活科技</a:t>
            </a:r>
          </a:p>
        </p:txBody>
      </p:sp>
      <p:sp>
        <p:nvSpPr>
          <p:cNvPr id="34" name="橢圓 33"/>
          <p:cNvSpPr/>
          <p:nvPr/>
        </p:nvSpPr>
        <p:spPr>
          <a:xfrm>
            <a:off x="52992" y="4457393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資訊科技</a:t>
            </a:r>
          </a:p>
        </p:txBody>
      </p:sp>
      <p:sp>
        <p:nvSpPr>
          <p:cNvPr id="35" name="橢圓 34"/>
          <p:cNvSpPr/>
          <p:nvPr/>
        </p:nvSpPr>
        <p:spPr>
          <a:xfrm>
            <a:off x="2909155" y="6053846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體育</a:t>
            </a:r>
          </a:p>
        </p:txBody>
      </p:sp>
      <p:sp>
        <p:nvSpPr>
          <p:cNvPr id="36" name="橢圓 35"/>
          <p:cNvSpPr/>
          <p:nvPr/>
        </p:nvSpPr>
        <p:spPr>
          <a:xfrm>
            <a:off x="5364088" y="4449757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童軍</a:t>
            </a:r>
          </a:p>
        </p:txBody>
      </p:sp>
      <p:sp>
        <p:nvSpPr>
          <p:cNvPr id="37" name="橢圓 36"/>
          <p:cNvSpPr/>
          <p:nvPr/>
        </p:nvSpPr>
        <p:spPr>
          <a:xfrm>
            <a:off x="3929258" y="4090022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家政</a:t>
            </a:r>
          </a:p>
        </p:txBody>
      </p:sp>
      <p:sp>
        <p:nvSpPr>
          <p:cNvPr id="38" name="橢圓 37"/>
          <p:cNvSpPr/>
          <p:nvPr/>
        </p:nvSpPr>
        <p:spPr>
          <a:xfrm>
            <a:off x="6651216" y="4828649"/>
            <a:ext cx="1296144" cy="59704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輔導</a:t>
            </a:r>
          </a:p>
        </p:txBody>
      </p:sp>
    </p:spTree>
    <p:extLst>
      <p:ext uri="{BB962C8B-B14F-4D97-AF65-F5344CB8AC3E}">
        <p14:creationId xmlns:p14="http://schemas.microsoft.com/office/powerpoint/2010/main" val="299704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3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4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6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8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9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2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3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8" grpId="0" animBg="1"/>
      <p:bldP spid="29" grpId="0" animBg="1"/>
      <p:bldP spid="30" grpId="0" animBg="1"/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7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手繪多邊形 14"/>
          <p:cNvSpPr/>
          <p:nvPr/>
        </p:nvSpPr>
        <p:spPr>
          <a:xfrm>
            <a:off x="333660" y="797723"/>
            <a:ext cx="2520000" cy="2520000"/>
          </a:xfrm>
          <a:custGeom>
            <a:avLst/>
            <a:gdLst>
              <a:gd name="connsiteX0" fmla="*/ 0 w 2519997"/>
              <a:gd name="connsiteY0" fmla="*/ 1260002 h 2520004"/>
              <a:gd name="connsiteX1" fmla="*/ 1259999 w 2519997"/>
              <a:gd name="connsiteY1" fmla="*/ 0 h 2520004"/>
              <a:gd name="connsiteX2" fmla="*/ 2519998 w 2519997"/>
              <a:gd name="connsiteY2" fmla="*/ 1260002 h 2520004"/>
              <a:gd name="connsiteX3" fmla="*/ 1259999 w 2519997"/>
              <a:gd name="connsiteY3" fmla="*/ 2520004 h 2520004"/>
              <a:gd name="connsiteX4" fmla="*/ 0 w 2519997"/>
              <a:gd name="connsiteY4" fmla="*/ 1260002 h 252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9997" h="2520004">
                <a:moveTo>
                  <a:pt x="0" y="1260002"/>
                </a:moveTo>
                <a:cubicBezTo>
                  <a:pt x="0" y="564122"/>
                  <a:pt x="564121" y="0"/>
                  <a:pt x="1259999" y="0"/>
                </a:cubicBezTo>
                <a:cubicBezTo>
                  <a:pt x="1955877" y="0"/>
                  <a:pt x="2519998" y="564122"/>
                  <a:pt x="2519998" y="1260002"/>
                </a:cubicBezTo>
                <a:cubicBezTo>
                  <a:pt x="2519998" y="1955882"/>
                  <a:pt x="1955877" y="2520004"/>
                  <a:pt x="1259999" y="2520004"/>
                </a:cubicBezTo>
                <a:cubicBezTo>
                  <a:pt x="564121" y="2520004"/>
                  <a:pt x="0" y="1955882"/>
                  <a:pt x="0" y="126000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1925" tIns="551926" rIns="551925" bIns="551926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ts val="0"/>
              </a:spcAft>
            </a:pPr>
            <a:r>
              <a:rPr lang="zh-TW" altLang="en-US" sz="4800" b="1" kern="12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校訂課程 </a:t>
            </a:r>
            <a:endParaRPr lang="zh-TW" altLang="en-US" sz="4800" kern="12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-7822" y="116632"/>
            <a:ext cx="91614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由學校安排，以形塑學校教育願景及強化學生適性發展。</a:t>
            </a:r>
            <a:endParaRPr lang="en-US" altLang="zh-TW" sz="2800" b="1" dirty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106643" y="797723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學</a:t>
            </a:r>
            <a:r>
              <a:rPr lang="zh-TW" altLang="en-US" sz="48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校</a:t>
            </a:r>
            <a:r>
              <a:rPr lang="zh-TW" altLang="en-US" sz="48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自</a:t>
            </a:r>
            <a:r>
              <a:rPr lang="zh-TW" altLang="en-US" sz="48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訂</a:t>
            </a:r>
            <a:r>
              <a:rPr lang="zh-TW" altLang="en-US" sz="4800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sz="48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  <a:endParaRPr lang="en-US" altLang="zh-TW" sz="4800" b="1" dirty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012160" y="1628720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彈性學習課程</a:t>
            </a:r>
            <a:endParaRPr lang="en-US" altLang="zh-TW" sz="36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2886601" y="1465885"/>
            <a:ext cx="5675553" cy="97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跨領域統整性主題</a:t>
            </a:r>
            <a:r>
              <a:rPr lang="en-US" altLang="zh-TW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專題</a:t>
            </a:r>
            <a:r>
              <a:rPr lang="en-US" altLang="zh-TW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32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議題</a:t>
            </a:r>
            <a:endParaRPr lang="en-US" altLang="zh-TW" sz="32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探究</a:t>
            </a:r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</a:p>
        </p:txBody>
      </p:sp>
      <p:sp>
        <p:nvSpPr>
          <p:cNvPr id="25" name="圓角矩形 24"/>
          <p:cNvSpPr/>
          <p:nvPr/>
        </p:nvSpPr>
        <p:spPr>
          <a:xfrm rot="1868560">
            <a:off x="2554873" y="2718440"/>
            <a:ext cx="1593129" cy="97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其他類課程</a:t>
            </a:r>
          </a:p>
        </p:txBody>
      </p:sp>
      <p:sp>
        <p:nvSpPr>
          <p:cNvPr id="28" name="圓角矩形 27"/>
          <p:cNvSpPr/>
          <p:nvPr/>
        </p:nvSpPr>
        <p:spPr>
          <a:xfrm rot="4440455">
            <a:off x="1130083" y="3909067"/>
            <a:ext cx="2320451" cy="97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社團活動</a:t>
            </a:r>
            <a:r>
              <a:rPr lang="zh-TW" altLang="en-US" sz="32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與</a:t>
            </a:r>
            <a:endParaRPr lang="en-US" altLang="zh-TW" sz="32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技藝</a:t>
            </a:r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</a:p>
        </p:txBody>
      </p:sp>
      <p:sp>
        <p:nvSpPr>
          <p:cNvPr id="29" name="圓角矩形 28"/>
          <p:cNvSpPr/>
          <p:nvPr/>
        </p:nvSpPr>
        <p:spPr>
          <a:xfrm rot="6618556">
            <a:off x="-212057" y="3696397"/>
            <a:ext cx="1947505" cy="97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特殊</a:t>
            </a:r>
            <a:r>
              <a:rPr lang="zh-TW" altLang="en-US" sz="32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需求</a:t>
            </a:r>
            <a:endParaRPr lang="en-US" altLang="zh-TW" sz="32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領</a:t>
            </a:r>
            <a:r>
              <a:rPr lang="zh-TW" altLang="en-US" sz="32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域課程</a:t>
            </a:r>
          </a:p>
        </p:txBody>
      </p:sp>
      <p:sp>
        <p:nvSpPr>
          <p:cNvPr id="7" name="橢圓 6"/>
          <p:cNvSpPr/>
          <p:nvPr/>
        </p:nvSpPr>
        <p:spPr>
          <a:xfrm>
            <a:off x="2987824" y="4298551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班際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或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校際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交流</a:t>
            </a:r>
          </a:p>
        </p:txBody>
      </p:sp>
      <p:sp>
        <p:nvSpPr>
          <p:cNvPr id="39" name="橢圓 38"/>
          <p:cNvSpPr/>
          <p:nvPr/>
        </p:nvSpPr>
        <p:spPr>
          <a:xfrm>
            <a:off x="5076056" y="4545143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500" b="1" dirty="0">
                <a:latin typeface="微軟正黑體" pitchFamily="34" charset="-120"/>
                <a:ea typeface="微軟正黑體" pitchFamily="34" charset="-120"/>
              </a:rPr>
              <a:t>自治活動</a:t>
            </a:r>
          </a:p>
        </p:txBody>
      </p:sp>
      <p:sp>
        <p:nvSpPr>
          <p:cNvPr id="40" name="橢圓 39"/>
          <p:cNvSpPr/>
          <p:nvPr/>
        </p:nvSpPr>
        <p:spPr>
          <a:xfrm>
            <a:off x="3519555" y="5353611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學生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自主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學習</a:t>
            </a:r>
          </a:p>
        </p:txBody>
      </p:sp>
      <p:sp>
        <p:nvSpPr>
          <p:cNvPr id="41" name="橢圓 40"/>
          <p:cNvSpPr/>
          <p:nvPr/>
        </p:nvSpPr>
        <p:spPr>
          <a:xfrm>
            <a:off x="5511292" y="5733256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領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域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補救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教學</a:t>
            </a:r>
          </a:p>
        </p:txBody>
      </p:sp>
      <p:sp>
        <p:nvSpPr>
          <p:cNvPr id="42" name="橢圓 41"/>
          <p:cNvSpPr/>
          <p:nvPr/>
        </p:nvSpPr>
        <p:spPr>
          <a:xfrm>
            <a:off x="6993672" y="5013176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500" b="1" dirty="0">
                <a:latin typeface="微軟正黑體" pitchFamily="34" charset="-120"/>
                <a:ea typeface="微軟正黑體" pitchFamily="34" charset="-120"/>
              </a:rPr>
              <a:t>班級輔導</a:t>
            </a:r>
          </a:p>
        </p:txBody>
      </p:sp>
      <p:sp>
        <p:nvSpPr>
          <p:cNvPr id="43" name="橢圓 42"/>
          <p:cNvSpPr/>
          <p:nvPr/>
        </p:nvSpPr>
        <p:spPr>
          <a:xfrm>
            <a:off x="4467176" y="3531780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500" b="1" dirty="0">
                <a:latin typeface="微軟正黑體" pitchFamily="34" charset="-120"/>
                <a:ea typeface="微軟正黑體" pitchFamily="34" charset="-120"/>
              </a:rPr>
              <a:t>服務學習</a:t>
            </a:r>
          </a:p>
        </p:txBody>
      </p:sp>
      <p:sp>
        <p:nvSpPr>
          <p:cNvPr id="44" name="橢圓 43"/>
          <p:cNvSpPr/>
          <p:nvPr/>
        </p:nvSpPr>
        <p:spPr>
          <a:xfrm>
            <a:off x="6660232" y="3689273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500" b="1" dirty="0">
                <a:latin typeface="微軟正黑體" pitchFamily="34" charset="-120"/>
                <a:ea typeface="微軟正黑體" pitchFamily="34" charset="-120"/>
              </a:rPr>
              <a:t>戶外教育</a:t>
            </a:r>
          </a:p>
        </p:txBody>
      </p:sp>
      <p:sp>
        <p:nvSpPr>
          <p:cNvPr id="45" name="橢圓 44"/>
          <p:cNvSpPr/>
          <p:nvPr/>
        </p:nvSpPr>
        <p:spPr>
          <a:xfrm>
            <a:off x="6499786" y="2677794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新住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民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語文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6" name="橢圓 45"/>
          <p:cNvSpPr/>
          <p:nvPr/>
        </p:nvSpPr>
        <p:spPr>
          <a:xfrm>
            <a:off x="4339178" y="2512443"/>
            <a:ext cx="2088232" cy="93610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500" b="1" dirty="0">
                <a:latin typeface="微軟正黑體" pitchFamily="34" charset="-120"/>
                <a:ea typeface="微軟正黑體" pitchFamily="34" charset="-120"/>
              </a:rPr>
              <a:t>本土語文</a:t>
            </a:r>
          </a:p>
        </p:txBody>
      </p:sp>
      <p:sp>
        <p:nvSpPr>
          <p:cNvPr id="47" name="手繪多邊形 46"/>
          <p:cNvSpPr/>
          <p:nvPr/>
        </p:nvSpPr>
        <p:spPr>
          <a:xfrm>
            <a:off x="340526" y="797723"/>
            <a:ext cx="2520000" cy="2520000"/>
          </a:xfrm>
          <a:custGeom>
            <a:avLst/>
            <a:gdLst>
              <a:gd name="connsiteX0" fmla="*/ 0 w 2519997"/>
              <a:gd name="connsiteY0" fmla="*/ 1260002 h 2520004"/>
              <a:gd name="connsiteX1" fmla="*/ 1259999 w 2519997"/>
              <a:gd name="connsiteY1" fmla="*/ 0 h 2520004"/>
              <a:gd name="connsiteX2" fmla="*/ 2519998 w 2519997"/>
              <a:gd name="connsiteY2" fmla="*/ 1260002 h 2520004"/>
              <a:gd name="connsiteX3" fmla="*/ 1259999 w 2519997"/>
              <a:gd name="connsiteY3" fmla="*/ 2520004 h 2520004"/>
              <a:gd name="connsiteX4" fmla="*/ 0 w 2519997"/>
              <a:gd name="connsiteY4" fmla="*/ 1260002 h 252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9997" h="2520004">
                <a:moveTo>
                  <a:pt x="0" y="1260002"/>
                </a:moveTo>
                <a:cubicBezTo>
                  <a:pt x="0" y="564122"/>
                  <a:pt x="564121" y="0"/>
                  <a:pt x="1259999" y="0"/>
                </a:cubicBezTo>
                <a:cubicBezTo>
                  <a:pt x="1955877" y="0"/>
                  <a:pt x="2519998" y="564122"/>
                  <a:pt x="2519998" y="1260002"/>
                </a:cubicBezTo>
                <a:cubicBezTo>
                  <a:pt x="2519998" y="1955882"/>
                  <a:pt x="1955877" y="2520004"/>
                  <a:pt x="1259999" y="2520004"/>
                </a:cubicBezTo>
                <a:cubicBezTo>
                  <a:pt x="564121" y="2520004"/>
                  <a:pt x="0" y="1955882"/>
                  <a:pt x="0" y="1260002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1925" tIns="551926" rIns="551925" bIns="551926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ts val="0"/>
              </a:spcAft>
            </a:pPr>
            <a:r>
              <a:rPr lang="zh-TW" altLang="en-US" sz="4800" b="1" kern="1200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部定課程 </a:t>
            </a:r>
            <a:endParaRPr lang="zh-TW" altLang="en-US" sz="4800" kern="1200" dirty="0"/>
          </a:p>
        </p:txBody>
      </p:sp>
    </p:spTree>
    <p:extLst>
      <p:ext uri="{BB962C8B-B14F-4D97-AF65-F5344CB8AC3E}">
        <p14:creationId xmlns:p14="http://schemas.microsoft.com/office/powerpoint/2010/main" val="56489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" grpId="0"/>
      <p:bldP spid="4" grpId="0"/>
      <p:bldP spid="5" grpId="0"/>
      <p:bldP spid="23" grpId="0" animBg="1"/>
      <p:bldP spid="25" grpId="0" animBg="1"/>
      <p:bldP spid="28" grpId="0" animBg="1"/>
      <p:bldP spid="29" grpId="0" animBg="1"/>
      <p:bldP spid="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群組 11"/>
          <p:cNvGrpSpPr/>
          <p:nvPr/>
        </p:nvGrpSpPr>
        <p:grpSpPr>
          <a:xfrm>
            <a:off x="3275856" y="299259"/>
            <a:ext cx="2160240" cy="3477007"/>
            <a:chOff x="3491880" y="299259"/>
            <a:chExt cx="2160240" cy="3477007"/>
          </a:xfrm>
        </p:grpSpPr>
        <p:sp>
          <p:nvSpPr>
            <p:cNvPr id="6" name="等腰三角形 5"/>
            <p:cNvSpPr/>
            <p:nvPr/>
          </p:nvSpPr>
          <p:spPr>
            <a:xfrm>
              <a:off x="3491880" y="299259"/>
              <a:ext cx="2160240" cy="3459681"/>
            </a:xfrm>
            <a:prstGeom prst="triangle">
              <a:avLst/>
            </a:prstGeom>
            <a:solidFill>
              <a:srgbClr val="FFC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4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3787169" y="2852936"/>
              <a:ext cx="156966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5400" b="1" dirty="0" smtClean="0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rPr>
                <a:t>素養</a:t>
              </a:r>
              <a:endParaRPr lang="zh-TW" altLang="en-US" sz="5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4133417" y="1412775"/>
              <a:ext cx="877163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4800" b="1" dirty="0" smtClean="0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rPr>
                <a:t>核</a:t>
              </a:r>
              <a:endParaRPr lang="en-US" altLang="zh-TW" sz="4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r>
                <a:rPr lang="zh-TW" altLang="en-US" sz="5400" b="1" dirty="0" smtClean="0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rPr>
                <a:t>心</a:t>
              </a:r>
              <a:endParaRPr lang="zh-TW" altLang="en-US" sz="5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9" name="副標題 2"/>
          <p:cNvSpPr>
            <a:spLocks noGrp="1"/>
          </p:cNvSpPr>
          <p:nvPr>
            <p:ph type="subTitle" idx="1"/>
          </p:nvPr>
        </p:nvSpPr>
        <p:spPr>
          <a:xfrm>
            <a:off x="107504" y="4049688"/>
            <a:ext cx="8969833" cy="2808312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　　為落實十二年國民基本教育課程的理念與目標，茲以「核心素養」做為課程發展之主軸，以裨益各教育階段間的連貫以及各領域</a:t>
            </a:r>
            <a:r>
              <a:rPr lang="en-US" altLang="zh-TW" sz="40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40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科目間的統整。</a:t>
            </a:r>
          </a:p>
        </p:txBody>
      </p:sp>
      <p:sp>
        <p:nvSpPr>
          <p:cNvPr id="10" name="副標題 2"/>
          <p:cNvSpPr txBox="1">
            <a:spLocks/>
          </p:cNvSpPr>
          <p:nvPr/>
        </p:nvSpPr>
        <p:spPr>
          <a:xfrm>
            <a:off x="161045" y="299259"/>
            <a:ext cx="3546859" cy="3145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TW" altLang="en-US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　　一個人為適應現在生活及面對未來挑戰，所應具備的知識、能力與態度。</a:t>
            </a:r>
            <a:endParaRPr lang="en-US" altLang="zh-TW" sz="3600" b="1" dirty="0">
              <a:solidFill>
                <a:schemeClr val="accent2">
                  <a:lumMod val="20000"/>
                  <a:lumOff val="8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副標題 2"/>
          <p:cNvSpPr txBox="1">
            <a:spLocks/>
          </p:cNvSpPr>
          <p:nvPr/>
        </p:nvSpPr>
        <p:spPr>
          <a:xfrm>
            <a:off x="5545750" y="44624"/>
            <a:ext cx="3600400" cy="39604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TW" altLang="en-US" sz="36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　　強調學習不宜以學科知識及技能為限，而應關注學習與生活的結合，透過實踐力行而彰顯學習者的全人發展</a:t>
            </a:r>
            <a:endParaRPr lang="en-US" altLang="zh-TW" sz="3600" b="1" dirty="0">
              <a:solidFill>
                <a:schemeClr val="accent5">
                  <a:lumMod val="20000"/>
                  <a:lumOff val="8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3766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弧形向右箭號 65"/>
          <p:cNvSpPr/>
          <p:nvPr/>
        </p:nvSpPr>
        <p:spPr>
          <a:xfrm rot="9059013" flipH="1">
            <a:off x="1557947" y="2526496"/>
            <a:ext cx="937135" cy="466217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67" name="弧形向右箭號 66"/>
          <p:cNvSpPr/>
          <p:nvPr/>
        </p:nvSpPr>
        <p:spPr>
          <a:xfrm rot="1668639" flipH="1">
            <a:off x="6690078" y="2578352"/>
            <a:ext cx="937135" cy="4662170"/>
          </a:xfrm>
          <a:prstGeom prst="curvedRightArrow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71" name="弧形向右箭號 70"/>
          <p:cNvSpPr/>
          <p:nvPr/>
        </p:nvSpPr>
        <p:spPr>
          <a:xfrm rot="16200000" flipH="1">
            <a:off x="4122997" y="-1579274"/>
            <a:ext cx="937135" cy="4662170"/>
          </a:xfrm>
          <a:prstGeom prst="curved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0" name="文字方塊 69"/>
          <p:cNvSpPr txBox="1">
            <a:spLocks noChangeArrowheads="1"/>
          </p:cNvSpPr>
          <p:nvPr/>
        </p:nvSpPr>
        <p:spPr bwMode="auto">
          <a:xfrm>
            <a:off x="3874538" y="463935"/>
            <a:ext cx="152477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2200" b="1" dirty="0" smtClean="0">
                <a:solidFill>
                  <a:srgbClr val="CC3300"/>
                </a:solidFill>
                <a:latin typeface="微軟正黑體" pitchFamily="34" charset="-120"/>
                <a:ea typeface="微軟正黑體" pitchFamily="34" charset="-120"/>
              </a:rPr>
              <a:t>生 活 情 境</a:t>
            </a:r>
            <a:endParaRPr lang="zh-TW" altLang="en-US" sz="2200" b="1" dirty="0">
              <a:solidFill>
                <a:srgbClr val="CC33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" name="文字方塊 13"/>
          <p:cNvSpPr txBox="1">
            <a:spLocks noChangeArrowheads="1"/>
          </p:cNvSpPr>
          <p:nvPr/>
        </p:nvSpPr>
        <p:spPr bwMode="auto">
          <a:xfrm>
            <a:off x="1601714" y="4729726"/>
            <a:ext cx="4667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TW" altLang="en-US" sz="22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活</a:t>
            </a:r>
          </a:p>
        </p:txBody>
      </p:sp>
      <p:sp>
        <p:nvSpPr>
          <p:cNvPr id="82" name="文字方塊 14"/>
          <p:cNvSpPr txBox="1">
            <a:spLocks noChangeArrowheads="1"/>
          </p:cNvSpPr>
          <p:nvPr/>
        </p:nvSpPr>
        <p:spPr bwMode="auto">
          <a:xfrm>
            <a:off x="1486094" y="4417951"/>
            <a:ext cx="49780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TW" altLang="en-US" sz="22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生</a:t>
            </a:r>
          </a:p>
        </p:txBody>
      </p:sp>
      <p:sp>
        <p:nvSpPr>
          <p:cNvPr id="83" name="文字方塊 15"/>
          <p:cNvSpPr txBox="1">
            <a:spLocks noChangeArrowheads="1"/>
          </p:cNvSpPr>
          <p:nvPr/>
        </p:nvSpPr>
        <p:spPr bwMode="auto">
          <a:xfrm>
            <a:off x="1784778" y="5011084"/>
            <a:ext cx="4667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TW" altLang="en-US" sz="22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情</a:t>
            </a:r>
          </a:p>
        </p:txBody>
      </p:sp>
      <p:sp>
        <p:nvSpPr>
          <p:cNvPr id="84" name="文字方塊 16"/>
          <p:cNvSpPr txBox="1">
            <a:spLocks noChangeArrowheads="1"/>
          </p:cNvSpPr>
          <p:nvPr/>
        </p:nvSpPr>
        <p:spPr bwMode="auto">
          <a:xfrm>
            <a:off x="1983902" y="5324380"/>
            <a:ext cx="4667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TW" altLang="en-US" sz="22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境</a:t>
            </a:r>
          </a:p>
        </p:txBody>
      </p:sp>
      <p:sp>
        <p:nvSpPr>
          <p:cNvPr id="85" name="文字方塊 17"/>
          <p:cNvSpPr txBox="1">
            <a:spLocks noChangeArrowheads="1"/>
          </p:cNvSpPr>
          <p:nvPr/>
        </p:nvSpPr>
        <p:spPr bwMode="auto">
          <a:xfrm>
            <a:off x="7326605" y="4343086"/>
            <a:ext cx="4667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2200" b="1" dirty="0">
                <a:solidFill>
                  <a:srgbClr val="336600"/>
                </a:solidFill>
                <a:latin typeface="微軟正黑體" pitchFamily="34" charset="-120"/>
                <a:ea typeface="微軟正黑體" pitchFamily="34" charset="-120"/>
              </a:rPr>
              <a:t>生</a:t>
            </a:r>
          </a:p>
        </p:txBody>
      </p:sp>
      <p:sp>
        <p:nvSpPr>
          <p:cNvPr id="86" name="文字方塊 18"/>
          <p:cNvSpPr txBox="1">
            <a:spLocks noChangeArrowheads="1"/>
          </p:cNvSpPr>
          <p:nvPr/>
        </p:nvSpPr>
        <p:spPr bwMode="auto">
          <a:xfrm>
            <a:off x="7211976" y="4670675"/>
            <a:ext cx="4667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2200" b="1" dirty="0">
                <a:solidFill>
                  <a:srgbClr val="336600"/>
                </a:solidFill>
                <a:latin typeface="微軟正黑體" pitchFamily="34" charset="-120"/>
                <a:ea typeface="微軟正黑體" pitchFamily="34" charset="-120"/>
              </a:rPr>
              <a:t>活</a:t>
            </a:r>
          </a:p>
        </p:txBody>
      </p:sp>
      <p:sp>
        <p:nvSpPr>
          <p:cNvPr id="87" name="文字方塊 19"/>
          <p:cNvSpPr txBox="1">
            <a:spLocks noChangeArrowheads="1"/>
          </p:cNvSpPr>
          <p:nvPr/>
        </p:nvSpPr>
        <p:spPr bwMode="auto">
          <a:xfrm>
            <a:off x="7038691" y="4975330"/>
            <a:ext cx="4667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2200" b="1" dirty="0">
                <a:solidFill>
                  <a:srgbClr val="336600"/>
                </a:solidFill>
                <a:latin typeface="微軟正黑體" pitchFamily="34" charset="-120"/>
                <a:ea typeface="微軟正黑體" pitchFamily="34" charset="-120"/>
              </a:rPr>
              <a:t>情</a:t>
            </a:r>
          </a:p>
        </p:txBody>
      </p:sp>
      <p:sp>
        <p:nvSpPr>
          <p:cNvPr id="88" name="文字方塊 20"/>
          <p:cNvSpPr txBox="1">
            <a:spLocks noChangeArrowheads="1"/>
          </p:cNvSpPr>
          <p:nvPr/>
        </p:nvSpPr>
        <p:spPr bwMode="auto">
          <a:xfrm>
            <a:off x="6774431" y="5224300"/>
            <a:ext cx="4667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2200" b="1" dirty="0">
                <a:solidFill>
                  <a:srgbClr val="336600"/>
                </a:solidFill>
                <a:latin typeface="微軟正黑體" pitchFamily="34" charset="-120"/>
                <a:ea typeface="微軟正黑體" pitchFamily="34" charset="-120"/>
              </a:rPr>
              <a:t>境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1766186" y="894822"/>
            <a:ext cx="5611629" cy="5400000"/>
            <a:chOff x="1766186" y="894822"/>
            <a:chExt cx="5611629" cy="5400000"/>
          </a:xfrm>
        </p:grpSpPr>
        <p:grpSp>
          <p:nvGrpSpPr>
            <p:cNvPr id="6" name="群組 21"/>
            <p:cNvGrpSpPr>
              <a:grpSpLocks/>
            </p:cNvGrpSpPr>
            <p:nvPr/>
          </p:nvGrpSpPr>
          <p:grpSpPr bwMode="auto">
            <a:xfrm>
              <a:off x="1766186" y="894822"/>
              <a:ext cx="5611629" cy="5400000"/>
              <a:chOff x="1648120" y="261188"/>
              <a:chExt cx="5127660" cy="5039999"/>
            </a:xfrm>
          </p:grpSpPr>
          <p:grpSp>
            <p:nvGrpSpPr>
              <p:cNvPr id="7" name="群組 25"/>
              <p:cNvGrpSpPr>
                <a:grpSpLocks/>
              </p:cNvGrpSpPr>
              <p:nvPr/>
            </p:nvGrpSpPr>
            <p:grpSpPr bwMode="auto">
              <a:xfrm>
                <a:off x="1688125" y="261188"/>
                <a:ext cx="5087655" cy="5039999"/>
                <a:chOff x="1688125" y="261188"/>
                <a:chExt cx="5087655" cy="5040000"/>
              </a:xfrm>
            </p:grpSpPr>
            <p:grpSp>
              <p:nvGrpSpPr>
                <p:cNvPr id="12" name="群組 30"/>
                <p:cNvGrpSpPr>
                  <a:grpSpLocks/>
                </p:cNvGrpSpPr>
                <p:nvPr/>
              </p:nvGrpSpPr>
              <p:grpSpPr bwMode="auto">
                <a:xfrm>
                  <a:off x="1688125" y="261188"/>
                  <a:ext cx="5040000" cy="5040000"/>
                  <a:chOff x="1688125" y="261188"/>
                  <a:chExt cx="5040000" cy="5040000"/>
                </a:xfrm>
              </p:grpSpPr>
              <p:grpSp>
                <p:nvGrpSpPr>
                  <p:cNvPr id="17" name="群組 94"/>
                  <p:cNvGrpSpPr/>
                  <p:nvPr/>
                </p:nvGrpSpPr>
                <p:grpSpPr>
                  <a:xfrm>
                    <a:off x="1688125" y="261188"/>
                    <a:ext cx="5040000" cy="5040000"/>
                    <a:chOff x="1692000" y="549000"/>
                    <a:chExt cx="5040000" cy="5040000"/>
                  </a:xfrm>
                  <a:solidFill>
                    <a:schemeClr val="accent4">
                      <a:lumMod val="20000"/>
                      <a:lumOff val="80000"/>
                    </a:schemeClr>
                  </a:solidFill>
                </p:grpSpPr>
                <p:grpSp>
                  <p:nvGrpSpPr>
                    <p:cNvPr id="22" name="群組 99"/>
                    <p:cNvGrpSpPr/>
                    <p:nvPr/>
                  </p:nvGrpSpPr>
                  <p:grpSpPr>
                    <a:xfrm>
                      <a:off x="1692000" y="549000"/>
                      <a:ext cx="5040000" cy="5040000"/>
                      <a:chOff x="1692000" y="549000"/>
                      <a:chExt cx="5040000" cy="5040000"/>
                    </a:xfrm>
                    <a:grpFill/>
                  </p:grpSpPr>
                  <p:grpSp>
                    <p:nvGrpSpPr>
                      <p:cNvPr id="32" name="群組 109"/>
                      <p:cNvGrpSpPr/>
                      <p:nvPr/>
                    </p:nvGrpSpPr>
                    <p:grpSpPr>
                      <a:xfrm>
                        <a:off x="1692000" y="549000"/>
                        <a:ext cx="5040000" cy="5040000"/>
                        <a:chOff x="1692000" y="549000"/>
                        <a:chExt cx="5040000" cy="5040000"/>
                      </a:xfrm>
                      <a:grpFill/>
                    </p:grpSpPr>
                    <p:grpSp>
                      <p:nvGrpSpPr>
                        <p:cNvPr id="39" name="群組 116"/>
                        <p:cNvGrpSpPr/>
                        <p:nvPr/>
                      </p:nvGrpSpPr>
                      <p:grpSpPr>
                        <a:xfrm>
                          <a:off x="1692000" y="549000"/>
                          <a:ext cx="5040000" cy="5040000"/>
                          <a:chOff x="1692000" y="549000"/>
                          <a:chExt cx="5760000" cy="5760000"/>
                        </a:xfrm>
                        <a:grpFill/>
                      </p:grpSpPr>
                      <p:sp>
                        <p:nvSpPr>
                          <p:cNvPr id="43" name="橢圓 42"/>
                          <p:cNvSpPr/>
                          <p:nvPr/>
                        </p:nvSpPr>
                        <p:spPr>
                          <a:xfrm>
                            <a:off x="1692000" y="549000"/>
                            <a:ext cx="5760000" cy="5760000"/>
                          </a:xfrm>
                          <a:prstGeom prst="ellipse">
                            <a:avLst/>
                          </a:prstGeom>
                          <a:solidFill>
                            <a:srgbClr val="FFFFCC"/>
                          </a:solidFill>
                        </p:spPr>
                        <p:style>
                          <a:lnRef idx="2">
                            <a:schemeClr val="dk1"/>
                          </a:lnRef>
                          <a:fillRef idx="1">
                            <a:schemeClr val="lt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dk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eaLnBrk="1" hangingPunct="1">
                              <a:defRPr/>
                            </a:pPr>
                            <a:endParaRPr lang="zh-TW" altLang="en-US" dirty="0"/>
                          </a:p>
                        </p:txBody>
                      </p:sp>
                      <p:sp>
                        <p:nvSpPr>
                          <p:cNvPr id="44" name="橢圓 43"/>
                          <p:cNvSpPr/>
                          <p:nvPr/>
                        </p:nvSpPr>
                        <p:spPr>
                          <a:xfrm>
                            <a:off x="3132000" y="1989000"/>
                            <a:ext cx="2880000" cy="2880000"/>
                          </a:xfrm>
                          <a:prstGeom prst="ellipse">
                            <a:avLst/>
                          </a:prstGeom>
                          <a:solidFill>
                            <a:srgbClr val="FFC000"/>
                          </a:solidFill>
                        </p:spPr>
                        <p:style>
                          <a:lnRef idx="2">
                            <a:schemeClr val="dk1"/>
                          </a:lnRef>
                          <a:fillRef idx="1">
                            <a:schemeClr val="lt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dk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eaLnBrk="1" hangingPunct="1">
                              <a:defRPr/>
                            </a:pPr>
                            <a:endParaRPr lang="zh-TW" altLang="en-US" dirty="0"/>
                          </a:p>
                        </p:txBody>
                      </p:sp>
                      <p:sp>
                        <p:nvSpPr>
                          <p:cNvPr id="45" name="橢圓 44"/>
                          <p:cNvSpPr/>
                          <p:nvPr/>
                        </p:nvSpPr>
                        <p:spPr>
                          <a:xfrm>
                            <a:off x="3852000" y="2709000"/>
                            <a:ext cx="1440000" cy="1440000"/>
                          </a:xfrm>
                          <a:prstGeom prst="ellipse">
                            <a:avLst/>
                          </a:prstGeom>
                          <a:solidFill>
                            <a:srgbClr val="FFFF00"/>
                          </a:solidFill>
                        </p:spPr>
                        <p:style>
                          <a:lnRef idx="2">
                            <a:schemeClr val="dk1"/>
                          </a:lnRef>
                          <a:fillRef idx="1">
                            <a:schemeClr val="lt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dk1"/>
                          </a:fontRef>
                        </p:style>
                        <p:txBody>
                          <a:bodyPr anchor="ctr"/>
                          <a:lstStyle/>
                          <a:p>
                            <a:pPr algn="ctr" eaLnBrk="1" hangingPunct="1">
                              <a:defRPr/>
                            </a:pPr>
                            <a:r>
                              <a:rPr lang="zh-TW" altLang="en-US" sz="2200" b="1" dirty="0" smtClean="0">
                                <a:latin typeface="微軟正黑體" pitchFamily="34" charset="-120"/>
                                <a:ea typeface="微軟正黑體" pitchFamily="34" charset="-120"/>
                              </a:rPr>
                              <a:t>終身</a:t>
                            </a:r>
                            <a:endParaRPr lang="en-US" altLang="zh-TW" sz="2200" b="1" dirty="0" smtClean="0">
                              <a:latin typeface="微軟正黑體" pitchFamily="34" charset="-120"/>
                              <a:ea typeface="微軟正黑體" pitchFamily="34" charset="-120"/>
                            </a:endParaRPr>
                          </a:p>
                          <a:p>
                            <a:pPr algn="ctr" eaLnBrk="1" hangingPunct="1">
                              <a:defRPr/>
                            </a:pPr>
                            <a:r>
                              <a:rPr lang="zh-TW" altLang="en-US" sz="2200" b="1" dirty="0" smtClean="0">
                                <a:latin typeface="微軟正黑體" pitchFamily="34" charset="-120"/>
                                <a:ea typeface="微軟正黑體" pitchFamily="34" charset="-120"/>
                              </a:rPr>
                              <a:t>學習</a:t>
                            </a:r>
                            <a:r>
                              <a:rPr lang="zh-TW" altLang="en-US" sz="2200" b="1" dirty="0">
                                <a:latin typeface="微軟正黑體" pitchFamily="34" charset="-120"/>
                                <a:ea typeface="微軟正黑體" pitchFamily="34" charset="-120"/>
                              </a:rPr>
                              <a:t>者</a:t>
                            </a:r>
                          </a:p>
                        </p:txBody>
                      </p:sp>
                    </p:grpSp>
                    <p:cxnSp>
                      <p:nvCxnSpPr>
                        <p:cNvPr id="40" name="直線接點 39"/>
                        <p:cNvCxnSpPr/>
                        <p:nvPr/>
                      </p:nvCxnSpPr>
                      <p:spPr>
                        <a:xfrm>
                          <a:off x="1907704" y="1955307"/>
                          <a:ext cx="1674296" cy="898249"/>
                        </a:xfrm>
                        <a:prstGeom prst="line">
                          <a:avLst/>
                        </a:prstGeom>
                        <a:grpFill/>
                        <a:ln w="28575">
                          <a:prstDash val="sysDash"/>
                        </a:ln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1" name="直線接點 40"/>
                        <p:cNvCxnSpPr>
                          <a:stCxn id="43" idx="4"/>
                        </p:cNvCxnSpPr>
                        <p:nvPr/>
                      </p:nvCxnSpPr>
                      <p:spPr>
                        <a:xfrm flipV="1">
                          <a:off x="4212000" y="3699000"/>
                          <a:ext cx="0" cy="1890000"/>
                        </a:xfrm>
                        <a:prstGeom prst="line">
                          <a:avLst/>
                        </a:prstGeom>
                        <a:grpFill/>
                        <a:ln w="28575">
                          <a:prstDash val="sysDash"/>
                        </a:ln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2" name="直線接點 41"/>
                        <p:cNvCxnSpPr/>
                        <p:nvPr/>
                      </p:nvCxnSpPr>
                      <p:spPr>
                        <a:xfrm flipV="1">
                          <a:off x="4842001" y="2132855"/>
                          <a:ext cx="1674217" cy="720702"/>
                        </a:xfrm>
                        <a:prstGeom prst="line">
                          <a:avLst/>
                        </a:prstGeom>
                        <a:grpFill/>
                        <a:ln w="28575">
                          <a:prstDash val="sysDash"/>
                        </a:ln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33" name="直線接點 32"/>
                      <p:cNvCxnSpPr/>
                      <p:nvPr/>
                    </p:nvCxnSpPr>
                    <p:spPr>
                      <a:xfrm>
                        <a:off x="3203848" y="764704"/>
                        <a:ext cx="648072" cy="1116000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4" name="直線接點 33"/>
                      <p:cNvCxnSpPr/>
                      <p:nvPr/>
                    </p:nvCxnSpPr>
                    <p:spPr>
                      <a:xfrm flipH="1">
                        <a:off x="4644008" y="836712"/>
                        <a:ext cx="794625" cy="1044000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" name="直線接點 34"/>
                      <p:cNvCxnSpPr/>
                      <p:nvPr/>
                    </p:nvCxnSpPr>
                    <p:spPr>
                      <a:xfrm flipV="1">
                        <a:off x="1710585" y="3573018"/>
                        <a:ext cx="1383982" cy="2320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6" name="直線接點 35"/>
                      <p:cNvCxnSpPr/>
                      <p:nvPr/>
                    </p:nvCxnSpPr>
                    <p:spPr>
                      <a:xfrm flipH="1">
                        <a:off x="2697255" y="4077184"/>
                        <a:ext cx="794625" cy="1008000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7" name="直線接點 36"/>
                      <p:cNvCxnSpPr/>
                      <p:nvPr/>
                    </p:nvCxnSpPr>
                    <p:spPr>
                      <a:xfrm>
                        <a:off x="5360215" y="3573018"/>
                        <a:ext cx="1306111" cy="57843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8" name="直線接點 37"/>
                      <p:cNvCxnSpPr/>
                      <p:nvPr/>
                    </p:nvCxnSpPr>
                    <p:spPr>
                      <a:xfrm>
                        <a:off x="5041320" y="4005064"/>
                        <a:ext cx="637789" cy="1080000"/>
                      </a:xfrm>
                      <a:prstGeom prst="line">
                        <a:avLst/>
                      </a:prstGeom>
                      <a:grpFill/>
                      <a:ln w="28575">
                        <a:prstDash val="sysDash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23" name="文字方塊 22"/>
                    <p:cNvSpPr txBox="1"/>
                    <p:nvPr/>
                  </p:nvSpPr>
                  <p:spPr>
                    <a:xfrm>
                      <a:off x="3242194" y="2324398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 smtClean="0">
                          <a:solidFill>
                            <a:srgbClr val="C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自</a:t>
                      </a:r>
                      <a:endParaRPr lang="zh-TW" altLang="en-US" sz="2200" b="1" dirty="0">
                        <a:solidFill>
                          <a:srgbClr val="C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24" name="文字方塊 23"/>
                    <p:cNvSpPr txBox="1"/>
                    <p:nvPr/>
                  </p:nvSpPr>
                  <p:spPr>
                    <a:xfrm>
                      <a:off x="3097094" y="3212976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>
                          <a:solidFill>
                            <a:srgbClr val="0000CC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會</a:t>
                      </a:r>
                    </a:p>
                  </p:txBody>
                </p:sp>
                <p:sp>
                  <p:nvSpPr>
                    <p:cNvPr id="25" name="文字方塊 24"/>
                    <p:cNvSpPr txBox="1"/>
                    <p:nvPr/>
                  </p:nvSpPr>
                  <p:spPr>
                    <a:xfrm>
                      <a:off x="2970450" y="2853557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>
                          <a:solidFill>
                            <a:srgbClr val="0000CC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社</a:t>
                      </a:r>
                    </a:p>
                  </p:txBody>
                </p:sp>
                <p:sp>
                  <p:nvSpPr>
                    <p:cNvPr id="26" name="文字方塊 25"/>
                    <p:cNvSpPr txBox="1"/>
                    <p:nvPr/>
                  </p:nvSpPr>
                  <p:spPr>
                    <a:xfrm>
                      <a:off x="3347864" y="3501008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>
                          <a:solidFill>
                            <a:srgbClr val="0000CC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參</a:t>
                      </a:r>
                    </a:p>
                  </p:txBody>
                </p:sp>
                <p:sp>
                  <p:nvSpPr>
                    <p:cNvPr id="27" name="文字方塊 26"/>
                    <p:cNvSpPr txBox="1"/>
                    <p:nvPr/>
                  </p:nvSpPr>
                  <p:spPr>
                    <a:xfrm>
                      <a:off x="3662139" y="3789620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>
                          <a:solidFill>
                            <a:srgbClr val="0000CC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與</a:t>
                      </a:r>
                    </a:p>
                  </p:txBody>
                </p:sp>
                <p:sp>
                  <p:nvSpPr>
                    <p:cNvPr id="28" name="文字方塊 27"/>
                    <p:cNvSpPr txBox="1"/>
                    <p:nvPr/>
                  </p:nvSpPr>
                  <p:spPr>
                    <a:xfrm>
                      <a:off x="4932040" y="2926105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>
                          <a:solidFill>
                            <a:srgbClr val="3366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溝</a:t>
                      </a:r>
                    </a:p>
                  </p:txBody>
                </p:sp>
                <p:sp>
                  <p:nvSpPr>
                    <p:cNvPr id="29" name="文字方塊 28"/>
                    <p:cNvSpPr txBox="1"/>
                    <p:nvPr/>
                  </p:nvSpPr>
                  <p:spPr>
                    <a:xfrm>
                      <a:off x="4807099" y="3303566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>
                          <a:solidFill>
                            <a:srgbClr val="3366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通</a:t>
                      </a:r>
                    </a:p>
                  </p:txBody>
                </p:sp>
                <p:sp>
                  <p:nvSpPr>
                    <p:cNvPr id="30" name="文字方塊 29"/>
                    <p:cNvSpPr txBox="1"/>
                    <p:nvPr/>
                  </p:nvSpPr>
                  <p:spPr>
                    <a:xfrm>
                      <a:off x="4538801" y="3574177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>
                          <a:solidFill>
                            <a:srgbClr val="3366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互</a:t>
                      </a:r>
                    </a:p>
                  </p:txBody>
                </p:sp>
                <p:sp>
                  <p:nvSpPr>
                    <p:cNvPr id="31" name="文字方塊 30"/>
                    <p:cNvSpPr txBox="1"/>
                    <p:nvPr/>
                  </p:nvSpPr>
                  <p:spPr>
                    <a:xfrm>
                      <a:off x="4234820" y="3789040"/>
                      <a:ext cx="426536" cy="402161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eaLnBrk="1" hangingPunct="1">
                        <a:defRPr/>
                      </a:pPr>
                      <a:r>
                        <a:rPr lang="zh-TW" altLang="en-US" sz="2200" b="1" dirty="0">
                          <a:solidFill>
                            <a:srgbClr val="3366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動</a:t>
                      </a:r>
                    </a:p>
                  </p:txBody>
                </p:sp>
              </p:grpSp>
              <p:grpSp>
                <p:nvGrpSpPr>
                  <p:cNvPr id="18" name="群組 36"/>
                  <p:cNvGrpSpPr>
                    <a:grpSpLocks/>
                  </p:cNvGrpSpPr>
                  <p:nvPr/>
                </p:nvGrpSpPr>
                <p:grpSpPr bwMode="auto">
                  <a:xfrm>
                    <a:off x="2218802" y="553675"/>
                    <a:ext cx="4040407" cy="1272963"/>
                    <a:chOff x="2218802" y="553675"/>
                    <a:chExt cx="4040407" cy="1272963"/>
                  </a:xfrm>
                </p:grpSpPr>
                <p:sp>
                  <p:nvSpPr>
                    <p:cNvPr id="19" name="文字方塊 3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578126" y="553675"/>
                      <a:ext cx="1340542" cy="660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 eaLnBrk="1" hangingPunct="1"/>
                      <a:r>
                        <a:rPr lang="zh-TW" altLang="en-US" sz="2000" b="1" dirty="0">
                          <a:solidFill>
                            <a:srgbClr val="92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系統思考</a:t>
                      </a:r>
                      <a:endParaRPr lang="en-US" altLang="zh-TW" sz="2000" b="1" dirty="0">
                        <a:solidFill>
                          <a:srgbClr val="92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 eaLnBrk="1" hangingPunct="1"/>
                      <a:r>
                        <a:rPr lang="zh-TW" altLang="en-US" sz="2000" b="1" dirty="0">
                          <a:solidFill>
                            <a:srgbClr val="92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與解決問題</a:t>
                      </a:r>
                    </a:p>
                  </p:txBody>
                </p:sp>
                <p:sp>
                  <p:nvSpPr>
                    <p:cNvPr id="20" name="文字方塊 3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918667" y="1165944"/>
                      <a:ext cx="1340542" cy="660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 eaLnBrk="1" hangingPunct="1"/>
                      <a:r>
                        <a:rPr lang="zh-TW" altLang="en-US" sz="2000" b="1" dirty="0">
                          <a:solidFill>
                            <a:srgbClr val="92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規劃執行</a:t>
                      </a:r>
                      <a:endParaRPr lang="en-US" altLang="zh-TW" sz="2000" b="1" dirty="0">
                        <a:solidFill>
                          <a:srgbClr val="92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 eaLnBrk="1" hangingPunct="1"/>
                      <a:r>
                        <a:rPr lang="zh-TW" altLang="en-US" sz="2000" b="1" dirty="0">
                          <a:solidFill>
                            <a:srgbClr val="92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與創新應變</a:t>
                      </a:r>
                    </a:p>
                  </p:txBody>
                </p:sp>
                <p:sp>
                  <p:nvSpPr>
                    <p:cNvPr id="21" name="文字方塊 3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218802" y="1140973"/>
                      <a:ext cx="1340542" cy="660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 eaLnBrk="1" hangingPunct="1"/>
                      <a:r>
                        <a:rPr lang="zh-TW" altLang="en-US" sz="2000" b="1" dirty="0">
                          <a:solidFill>
                            <a:srgbClr val="92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身心素質</a:t>
                      </a:r>
                      <a:endParaRPr lang="en-US" altLang="zh-TW" sz="2000" b="1" dirty="0">
                        <a:solidFill>
                          <a:srgbClr val="92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 eaLnBrk="1" hangingPunct="1"/>
                      <a:r>
                        <a:rPr lang="zh-TW" altLang="en-US" sz="2000" b="1" dirty="0">
                          <a:solidFill>
                            <a:srgbClr val="92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與自我精進</a:t>
                      </a:r>
                    </a:p>
                  </p:txBody>
                </p:sp>
              </p:grpSp>
            </p:grpSp>
            <p:grpSp>
              <p:nvGrpSpPr>
                <p:cNvPr id="13" name="群組 31"/>
                <p:cNvGrpSpPr>
                  <a:grpSpLocks/>
                </p:cNvGrpSpPr>
                <p:nvPr/>
              </p:nvGrpSpPr>
              <p:grpSpPr bwMode="auto">
                <a:xfrm>
                  <a:off x="4211105" y="2348880"/>
                  <a:ext cx="2564675" cy="2539183"/>
                  <a:chOff x="4211105" y="2348880"/>
                  <a:chExt cx="2564675" cy="2539183"/>
                </a:xfrm>
              </p:grpSpPr>
              <p:sp>
                <p:nvSpPr>
                  <p:cNvPr id="14" name="文字方塊 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435238" y="2348880"/>
                    <a:ext cx="1340542" cy="66069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algn="ctr" eaLnBrk="1" hangingPunct="1"/>
                    <a:r>
                      <a:rPr lang="zh-TW" altLang="en-US" sz="2000" b="1" dirty="0">
                        <a:solidFill>
                          <a:srgbClr val="003300"/>
                        </a:solidFill>
                        <a:latin typeface="微軟正黑體" pitchFamily="34" charset="-120"/>
                        <a:ea typeface="微軟正黑體" pitchFamily="34" charset="-120"/>
                      </a:rPr>
                      <a:t>符號運用</a:t>
                    </a:r>
                    <a:endParaRPr lang="en-US" altLang="zh-TW" sz="2000" b="1" dirty="0">
                      <a:solidFill>
                        <a:srgbClr val="003300"/>
                      </a:solidFill>
                      <a:latin typeface="微軟正黑體" pitchFamily="34" charset="-120"/>
                      <a:ea typeface="微軟正黑體" pitchFamily="34" charset="-120"/>
                    </a:endParaRPr>
                  </a:p>
                  <a:p>
                    <a:pPr algn="ctr" eaLnBrk="1" hangingPunct="1"/>
                    <a:r>
                      <a:rPr lang="zh-TW" altLang="en-US" sz="2000" b="1" dirty="0">
                        <a:solidFill>
                          <a:srgbClr val="003300"/>
                        </a:solidFill>
                        <a:latin typeface="微軟正黑體" pitchFamily="34" charset="-120"/>
                        <a:ea typeface="微軟正黑體" pitchFamily="34" charset="-120"/>
                      </a:rPr>
                      <a:t>與溝通表達</a:t>
                    </a:r>
                  </a:p>
                </p:txBody>
              </p:sp>
              <p:sp>
                <p:nvSpPr>
                  <p:cNvPr id="15" name="文字方塊 3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147210" y="3428639"/>
                    <a:ext cx="1340542" cy="66069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algn="ctr" eaLnBrk="1" hangingPunct="1"/>
                    <a:r>
                      <a:rPr lang="zh-TW" altLang="en-US" sz="2000" b="1" dirty="0">
                        <a:solidFill>
                          <a:srgbClr val="003300"/>
                        </a:solidFill>
                        <a:latin typeface="微軟正黑體" pitchFamily="34" charset="-120"/>
                        <a:ea typeface="微軟正黑體" pitchFamily="34" charset="-120"/>
                      </a:rPr>
                      <a:t>科技資訊</a:t>
                    </a:r>
                    <a:endParaRPr lang="en-US" altLang="zh-TW" sz="2000" b="1" dirty="0">
                      <a:solidFill>
                        <a:srgbClr val="003300"/>
                      </a:solidFill>
                      <a:latin typeface="微軟正黑體" pitchFamily="34" charset="-120"/>
                      <a:ea typeface="微軟正黑體" pitchFamily="34" charset="-120"/>
                    </a:endParaRPr>
                  </a:p>
                  <a:p>
                    <a:pPr algn="ctr" eaLnBrk="1" hangingPunct="1"/>
                    <a:r>
                      <a:rPr lang="zh-TW" altLang="en-US" sz="2000" b="1" dirty="0">
                        <a:solidFill>
                          <a:srgbClr val="003300"/>
                        </a:solidFill>
                        <a:latin typeface="微軟正黑體" pitchFamily="34" charset="-120"/>
                        <a:ea typeface="微軟正黑體" pitchFamily="34" charset="-120"/>
                      </a:rPr>
                      <a:t>與媒體素養</a:t>
                    </a:r>
                  </a:p>
                </p:txBody>
              </p:sp>
              <p:sp>
                <p:nvSpPr>
                  <p:cNvPr id="16" name="文字方塊 3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211105" y="4227370"/>
                    <a:ext cx="1340542" cy="66069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algn="ctr" eaLnBrk="1" hangingPunct="1"/>
                    <a:r>
                      <a:rPr lang="zh-TW" altLang="en-US" sz="2000" b="1" dirty="0">
                        <a:solidFill>
                          <a:srgbClr val="003300"/>
                        </a:solidFill>
                        <a:latin typeface="微軟正黑體" pitchFamily="34" charset="-120"/>
                        <a:ea typeface="微軟正黑體" pitchFamily="34" charset="-120"/>
                      </a:rPr>
                      <a:t>藝術涵養</a:t>
                    </a:r>
                    <a:endParaRPr lang="en-US" altLang="zh-TW" sz="2000" b="1" dirty="0">
                      <a:solidFill>
                        <a:srgbClr val="003300"/>
                      </a:solidFill>
                      <a:latin typeface="微軟正黑體" pitchFamily="34" charset="-120"/>
                      <a:ea typeface="微軟正黑體" pitchFamily="34" charset="-120"/>
                    </a:endParaRPr>
                  </a:p>
                  <a:p>
                    <a:pPr algn="ctr" eaLnBrk="1" hangingPunct="1"/>
                    <a:r>
                      <a:rPr lang="zh-TW" altLang="en-US" sz="2000" b="1" dirty="0">
                        <a:solidFill>
                          <a:srgbClr val="003300"/>
                        </a:solidFill>
                        <a:latin typeface="微軟正黑體" pitchFamily="34" charset="-120"/>
                        <a:ea typeface="微軟正黑體" pitchFamily="34" charset="-120"/>
                      </a:rPr>
                      <a:t>與美感素養</a:t>
                    </a:r>
                  </a:p>
                </p:txBody>
              </p:sp>
            </p:grpSp>
          </p:grpSp>
          <p:grpSp>
            <p:nvGrpSpPr>
              <p:cNvPr id="8" name="群組 26"/>
              <p:cNvGrpSpPr>
                <a:grpSpLocks/>
              </p:cNvGrpSpPr>
              <p:nvPr/>
            </p:nvGrpSpPr>
            <p:grpSpPr bwMode="auto">
              <a:xfrm>
                <a:off x="1648120" y="2399234"/>
                <a:ext cx="2581496" cy="2481424"/>
                <a:chOff x="1648120" y="2399234"/>
                <a:chExt cx="2581496" cy="2481424"/>
              </a:xfrm>
            </p:grpSpPr>
            <p:sp>
              <p:nvSpPr>
                <p:cNvPr id="9" name="文字方塊 8"/>
                <p:cNvSpPr txBox="1"/>
                <p:nvPr/>
              </p:nvSpPr>
              <p:spPr>
                <a:xfrm>
                  <a:off x="1648120" y="2399234"/>
                  <a:ext cx="1340542" cy="660693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hangingPunct="1">
                    <a:defRPr/>
                  </a:pPr>
                  <a:r>
                    <a:rPr lang="zh-TW" altLang="en-US" sz="2000" b="1" dirty="0">
                      <a:solidFill>
                        <a:srgbClr val="0000CC"/>
                      </a:solidFill>
                      <a:latin typeface="微軟正黑體" pitchFamily="34" charset="-120"/>
                      <a:ea typeface="微軟正黑體" pitchFamily="34" charset="-120"/>
                    </a:rPr>
                    <a:t>多元文化</a:t>
                  </a:r>
                  <a:endParaRPr lang="en-US" altLang="zh-TW" sz="2000" b="1" dirty="0">
                    <a:solidFill>
                      <a:srgbClr val="0000CC"/>
                    </a:solidFill>
                    <a:latin typeface="微軟正黑體" pitchFamily="34" charset="-120"/>
                    <a:ea typeface="微軟正黑體" pitchFamily="34" charset="-120"/>
                  </a:endParaRPr>
                </a:p>
                <a:p>
                  <a:pPr algn="ctr" eaLnBrk="1" hangingPunct="1">
                    <a:defRPr/>
                  </a:pPr>
                  <a:r>
                    <a:rPr lang="zh-TW" altLang="en-US" sz="2000" b="1" dirty="0">
                      <a:solidFill>
                        <a:srgbClr val="0000CC"/>
                      </a:solidFill>
                      <a:latin typeface="微軟正黑體" pitchFamily="34" charset="-120"/>
                      <a:ea typeface="微軟正黑體" pitchFamily="34" charset="-120"/>
                    </a:rPr>
                    <a:t>與國際理解</a:t>
                  </a:r>
                </a:p>
              </p:txBody>
            </p:sp>
            <p:sp>
              <p:nvSpPr>
                <p:cNvPr id="10" name="文字方塊 9"/>
                <p:cNvSpPr txBox="1"/>
                <p:nvPr/>
              </p:nvSpPr>
              <p:spPr>
                <a:xfrm>
                  <a:off x="2007805" y="3429638"/>
                  <a:ext cx="1340542" cy="660693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hangingPunct="1">
                    <a:defRPr/>
                  </a:pPr>
                  <a:r>
                    <a:rPr lang="zh-TW" altLang="en-US" sz="2000" b="1" dirty="0">
                      <a:solidFill>
                        <a:srgbClr val="0000CC"/>
                      </a:solidFill>
                      <a:latin typeface="微軟正黑體" pitchFamily="34" charset="-120"/>
                      <a:ea typeface="微軟正黑體" pitchFamily="34" charset="-120"/>
                    </a:rPr>
                    <a:t>人際關係</a:t>
                  </a:r>
                  <a:endParaRPr lang="en-US" altLang="zh-TW" sz="2000" b="1" dirty="0">
                    <a:solidFill>
                      <a:srgbClr val="0000CC"/>
                    </a:solidFill>
                    <a:latin typeface="微軟正黑體" pitchFamily="34" charset="-120"/>
                    <a:ea typeface="微軟正黑體" pitchFamily="34" charset="-120"/>
                  </a:endParaRPr>
                </a:p>
                <a:p>
                  <a:pPr algn="ctr" eaLnBrk="1" hangingPunct="1">
                    <a:defRPr/>
                  </a:pPr>
                  <a:r>
                    <a:rPr lang="zh-TW" altLang="en-US" sz="2000" b="1" dirty="0">
                      <a:solidFill>
                        <a:srgbClr val="0000CC"/>
                      </a:solidFill>
                      <a:latin typeface="微軟正黑體" pitchFamily="34" charset="-120"/>
                      <a:ea typeface="微軟正黑體" pitchFamily="34" charset="-120"/>
                    </a:rPr>
                    <a:t>與團隊合作</a:t>
                  </a:r>
                </a:p>
              </p:txBody>
            </p:sp>
            <p:sp>
              <p:nvSpPr>
                <p:cNvPr id="11" name="文字方塊 10"/>
                <p:cNvSpPr txBox="1"/>
                <p:nvPr/>
              </p:nvSpPr>
              <p:spPr>
                <a:xfrm>
                  <a:off x="2889074" y="4219964"/>
                  <a:ext cx="1340542" cy="660694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hangingPunct="1">
                    <a:defRPr/>
                  </a:pPr>
                  <a:r>
                    <a:rPr lang="zh-TW" altLang="en-US" sz="2000" b="1" dirty="0">
                      <a:solidFill>
                        <a:srgbClr val="0000CC"/>
                      </a:solidFill>
                      <a:latin typeface="微軟正黑體" pitchFamily="34" charset="-120"/>
                      <a:ea typeface="微軟正黑體" pitchFamily="34" charset="-120"/>
                    </a:rPr>
                    <a:t>道德實踐</a:t>
                  </a:r>
                  <a:endParaRPr lang="en-US" altLang="zh-TW" sz="2000" b="1" dirty="0">
                    <a:solidFill>
                      <a:srgbClr val="0000CC"/>
                    </a:solidFill>
                    <a:latin typeface="微軟正黑體" pitchFamily="34" charset="-120"/>
                    <a:ea typeface="微軟正黑體" pitchFamily="34" charset="-120"/>
                  </a:endParaRPr>
                </a:p>
                <a:p>
                  <a:pPr algn="ctr" eaLnBrk="1" hangingPunct="1">
                    <a:defRPr/>
                  </a:pPr>
                  <a:r>
                    <a:rPr lang="zh-TW" altLang="en-US" sz="2000" b="1" dirty="0">
                      <a:solidFill>
                        <a:srgbClr val="0000CC"/>
                      </a:solidFill>
                      <a:latin typeface="微軟正黑體" pitchFamily="34" charset="-120"/>
                      <a:ea typeface="微軟正黑體" pitchFamily="34" charset="-120"/>
                    </a:rPr>
                    <a:t>與公民意識</a:t>
                  </a:r>
                </a:p>
              </p:txBody>
            </p:sp>
          </p:grpSp>
        </p:grpSp>
        <p:sp>
          <p:nvSpPr>
            <p:cNvPr id="54" name="文字方塊 53"/>
            <p:cNvSpPr txBox="1"/>
            <p:nvPr/>
          </p:nvSpPr>
          <p:spPr bwMode="auto">
            <a:xfrm>
              <a:off x="4035146" y="2413551"/>
              <a:ext cx="466794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zh-TW" altLang="en-US" sz="22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主</a:t>
              </a:r>
              <a:endParaRPr lang="zh-TW" altLang="en-US" sz="22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5" name="文字方塊 54"/>
            <p:cNvSpPr txBox="1"/>
            <p:nvPr/>
          </p:nvSpPr>
          <p:spPr bwMode="auto">
            <a:xfrm>
              <a:off x="4668299" y="2413550"/>
              <a:ext cx="466794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zh-TW" altLang="en-US" sz="22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行</a:t>
              </a:r>
              <a:endParaRPr lang="zh-TW" altLang="en-US" sz="22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56" name="文字方塊 55"/>
            <p:cNvSpPr txBox="1"/>
            <p:nvPr/>
          </p:nvSpPr>
          <p:spPr bwMode="auto">
            <a:xfrm>
              <a:off x="5158857" y="2797034"/>
              <a:ext cx="466794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zh-TW" altLang="en-US" sz="22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動</a:t>
              </a:r>
              <a:endParaRPr lang="zh-TW" altLang="en-US" sz="22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9498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71" grpId="0" animBg="1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橢圓 5"/>
          <p:cNvSpPr/>
          <p:nvPr/>
        </p:nvSpPr>
        <p:spPr>
          <a:xfrm>
            <a:off x="3132000" y="1988840"/>
            <a:ext cx="2880000" cy="288032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b="1" dirty="0" smtClean="0">
                <a:latin typeface="微軟正黑體" pitchFamily="34" charset="-120"/>
                <a:ea typeface="微軟正黑體" pitchFamily="34" charset="-120"/>
              </a:rPr>
              <a:t>教學原則</a:t>
            </a:r>
            <a:endParaRPr lang="zh-TW" altLang="en-US" sz="6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395536" y="836712"/>
            <a:ext cx="3168352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整合知識、技能與態度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5580112" y="836712"/>
            <a:ext cx="3168352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脈絡化</a:t>
            </a: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的</a:t>
            </a:r>
            <a:endParaRPr lang="en-US" altLang="zh-TW" sz="4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情境</a:t>
            </a: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學習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5580112" y="4509120"/>
            <a:ext cx="3168352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學習歷程、方法及策略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395536" y="4509120"/>
            <a:ext cx="3168352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實踐力行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的表現</a:t>
            </a:r>
          </a:p>
        </p:txBody>
      </p:sp>
    </p:spTree>
    <p:extLst>
      <p:ext uri="{BB962C8B-B14F-4D97-AF65-F5344CB8AC3E}">
        <p14:creationId xmlns:p14="http://schemas.microsoft.com/office/powerpoint/2010/main" val="242966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"/>
                            </p:stCondLst>
                            <p:childTnLst>
                              <p:par>
                                <p:cTn id="2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橢圓 13"/>
          <p:cNvSpPr/>
          <p:nvPr/>
        </p:nvSpPr>
        <p:spPr>
          <a:xfrm>
            <a:off x="3132000" y="1988840"/>
            <a:ext cx="2880000" cy="288032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b="1" dirty="0" smtClean="0">
                <a:latin typeface="微軟正黑體" pitchFamily="34" charset="-120"/>
                <a:ea typeface="微軟正黑體" pitchFamily="34" charset="-120"/>
              </a:rPr>
              <a:t>教學原則</a:t>
            </a:r>
            <a:endParaRPr lang="zh-TW" altLang="en-US" sz="6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07504" y="116632"/>
            <a:ext cx="3600400" cy="3168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更能夠有機地連結不同領域</a:t>
            </a:r>
            <a:r>
              <a:rPr lang="en-US" altLang="zh-TW" sz="4000" b="1" dirty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科目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所習</a:t>
            </a: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得的知識、技能與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態度。</a:t>
            </a:r>
            <a:endParaRPr lang="zh-TW" altLang="en-US" sz="4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5436096" y="117216"/>
            <a:ext cx="3600400" cy="3168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更能夠靈活運用所學，以解決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問題。</a:t>
            </a:r>
            <a:endParaRPr lang="zh-TW" altLang="en-US" sz="4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5436096" y="3573016"/>
            <a:ext cx="3600400" cy="3168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更能夠強調將能力應用於特定生活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情境。</a:t>
            </a:r>
            <a:endParaRPr lang="zh-TW" altLang="en-US" sz="4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107504" y="3573016"/>
            <a:ext cx="3600400" cy="3168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更強調對於自己的實踐或行動進行反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思。</a:t>
            </a:r>
            <a:endParaRPr lang="zh-TW" altLang="en-US" sz="4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橢圓 5"/>
          <p:cNvSpPr/>
          <p:nvPr/>
        </p:nvSpPr>
        <p:spPr>
          <a:xfrm>
            <a:off x="3132000" y="1988840"/>
            <a:ext cx="2880000" cy="288032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b="1" dirty="0" smtClean="0">
                <a:latin typeface="微軟正黑體" pitchFamily="34" charset="-120"/>
                <a:ea typeface="微軟正黑體" pitchFamily="34" charset="-120"/>
              </a:rPr>
              <a:t>學生表現</a:t>
            </a:r>
            <a:endParaRPr lang="zh-TW" altLang="en-US" sz="6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5628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 animBg="1"/>
      <p:bldP spid="7" grpId="1" animBg="1"/>
      <p:bldP spid="11" grpId="0" animBg="1"/>
      <p:bldP spid="11" grpId="1" animBg="1"/>
      <p:bldP spid="13" grpId="0" animBg="1"/>
      <p:bldP spid="13" grpId="1" animBg="1"/>
      <p:bldP spid="12" grpId="0" animBg="1"/>
      <p:bldP spid="12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106社會科.pdf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9" t="36266" r="10550" b="14631"/>
          <a:stretch/>
        </p:blipFill>
        <p:spPr>
          <a:xfrm>
            <a:off x="191423" y="1484784"/>
            <a:ext cx="8762637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淚滴形 7"/>
          <p:cNvSpPr/>
          <p:nvPr/>
        </p:nvSpPr>
        <p:spPr>
          <a:xfrm rot="6099622">
            <a:off x="6565893" y="806362"/>
            <a:ext cx="936104" cy="864096"/>
          </a:xfrm>
          <a:prstGeom prst="teardrop">
            <a:avLst>
              <a:gd name="adj" fmla="val 20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/>
          <p:nvPr/>
        </p:nvCxnSpPr>
        <p:spPr>
          <a:xfrm>
            <a:off x="7759707" y="2348880"/>
            <a:ext cx="70072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65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106社會科.pdf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1" t="21032" r="10275" b="35050"/>
          <a:stretch/>
        </p:blipFill>
        <p:spPr>
          <a:xfrm>
            <a:off x="239608" y="1628800"/>
            <a:ext cx="8704730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淚滴形 2"/>
          <p:cNvSpPr/>
          <p:nvPr/>
        </p:nvSpPr>
        <p:spPr>
          <a:xfrm rot="20973348">
            <a:off x="1186182" y="3362673"/>
            <a:ext cx="936104" cy="864096"/>
          </a:xfrm>
          <a:prstGeom prst="teardrop">
            <a:avLst>
              <a:gd name="adj" fmla="val 20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" name="直線接點 4"/>
          <p:cNvCxnSpPr/>
          <p:nvPr/>
        </p:nvCxnSpPr>
        <p:spPr>
          <a:xfrm>
            <a:off x="2503124" y="2739269"/>
            <a:ext cx="142080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820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106社會科.pdf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3" t="20546" r="9815" b="39727"/>
          <a:stretch/>
        </p:blipFill>
        <p:spPr>
          <a:xfrm>
            <a:off x="179512" y="1700808"/>
            <a:ext cx="8738780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2469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106社會科.pdf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0" t="33187" r="10092" b="11875"/>
          <a:stretch/>
        </p:blipFill>
        <p:spPr>
          <a:xfrm>
            <a:off x="179511" y="1340768"/>
            <a:ext cx="8826182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200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64.pdf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2" t="25570" r="14863" b="13659"/>
          <a:stretch/>
        </p:blipFill>
        <p:spPr>
          <a:xfrm>
            <a:off x="179512" y="1196752"/>
            <a:ext cx="8784976" cy="43007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0326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696793" y="980728"/>
            <a:ext cx="2736304" cy="136815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知　識</a:t>
            </a:r>
            <a:endParaRPr lang="zh-TW" altLang="en-US" sz="48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5652120" y="981347"/>
            <a:ext cx="2736304" cy="136815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經　驗</a:t>
            </a:r>
            <a:endParaRPr lang="zh-TW" altLang="en-US" sz="48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十字形 5"/>
          <p:cNvSpPr/>
          <p:nvPr/>
        </p:nvSpPr>
        <p:spPr>
          <a:xfrm>
            <a:off x="4067944" y="1197371"/>
            <a:ext cx="1008112" cy="936104"/>
          </a:xfrm>
          <a:prstGeom prst="plus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1151620" y="4581128"/>
            <a:ext cx="6840760" cy="16561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b="1" dirty="0" smtClean="0">
                <a:latin typeface="微軟正黑體" pitchFamily="34" charset="-120"/>
                <a:ea typeface="微軟正黑體" pitchFamily="34" charset="-120"/>
              </a:rPr>
              <a:t>判　斷　力</a:t>
            </a:r>
            <a:endParaRPr lang="zh-TW" altLang="en-US" sz="7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向下箭號 7"/>
          <p:cNvSpPr/>
          <p:nvPr/>
        </p:nvSpPr>
        <p:spPr>
          <a:xfrm>
            <a:off x="1628673" y="2780928"/>
            <a:ext cx="5886654" cy="1512168"/>
          </a:xfrm>
          <a:prstGeom prst="downArrow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140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950"/>
          <a:stretch/>
        </p:blipFill>
        <p:spPr>
          <a:xfrm>
            <a:off x="179512" y="188640"/>
            <a:ext cx="6270477" cy="49411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圓角矩形 8"/>
          <p:cNvSpPr/>
          <p:nvPr/>
        </p:nvSpPr>
        <p:spPr>
          <a:xfrm>
            <a:off x="6791769" y="404664"/>
            <a:ext cx="2160240" cy="10801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知　識</a:t>
            </a:r>
            <a:endParaRPr lang="zh-TW" altLang="en-US" sz="48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6804248" y="2924944"/>
            <a:ext cx="2160240" cy="10801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經　驗</a:t>
            </a:r>
            <a:endParaRPr lang="zh-TW" altLang="en-US" sz="48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6804248" y="5429215"/>
            <a:ext cx="2160240" cy="10801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判斷力</a:t>
            </a:r>
            <a:endParaRPr lang="zh-TW" altLang="en-US" sz="48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向下箭號 12"/>
          <p:cNvSpPr/>
          <p:nvPr/>
        </p:nvSpPr>
        <p:spPr>
          <a:xfrm>
            <a:off x="6752492" y="4277043"/>
            <a:ext cx="2263752" cy="863983"/>
          </a:xfrm>
          <a:prstGeom prst="downArrow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十字形 7"/>
          <p:cNvSpPr/>
          <p:nvPr/>
        </p:nvSpPr>
        <p:spPr>
          <a:xfrm>
            <a:off x="7380312" y="1723120"/>
            <a:ext cx="1008112" cy="936104"/>
          </a:xfrm>
          <a:prstGeom prst="plus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65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橢圓 5"/>
          <p:cNvSpPr/>
          <p:nvPr/>
        </p:nvSpPr>
        <p:spPr>
          <a:xfrm>
            <a:off x="3132000" y="1988840"/>
            <a:ext cx="2880000" cy="288032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課程</a:t>
            </a:r>
            <a:endParaRPr lang="en-US" altLang="zh-TW" sz="4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教學設計</a:t>
            </a:r>
            <a:endParaRPr lang="zh-TW" altLang="en-US" sz="48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395536" y="404664"/>
            <a:ext cx="3312368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教材之選擇和組織</a:t>
            </a:r>
          </a:p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與學生生活經驗連結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5436464" y="404664"/>
            <a:ext cx="3312000" cy="2664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教學目標</a:t>
            </a:r>
          </a:p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符合學校之願</a:t>
            </a: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景</a:t>
            </a:r>
            <a:endParaRPr lang="en-US" altLang="zh-TW" sz="4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課程目標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5508288" y="3789040"/>
            <a:ext cx="3240176" cy="2664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教學內容及教學設計</a:t>
            </a:r>
          </a:p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符合學生身心的發展及學習的興趣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395536" y="3789040"/>
            <a:ext cx="3312000" cy="2664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教學評量</a:t>
            </a:r>
          </a:p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掌握</a:t>
            </a: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多元</a:t>
            </a:r>
            <a:endParaRPr lang="en-US" altLang="zh-TW" sz="4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而彈性</a:t>
            </a:r>
            <a:endParaRPr lang="en-US" altLang="zh-TW" sz="4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原則</a:t>
            </a:r>
          </a:p>
        </p:txBody>
      </p:sp>
    </p:spTree>
    <p:extLst>
      <p:ext uri="{BB962C8B-B14F-4D97-AF65-F5344CB8AC3E}">
        <p14:creationId xmlns:p14="http://schemas.microsoft.com/office/powerpoint/2010/main" val="147848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"/>
                            </p:stCondLst>
                            <p:childTnLst>
                              <p:par>
                                <p:cTn id="2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079902"/>
              </p:ext>
            </p:extLst>
          </p:nvPr>
        </p:nvGraphicFramePr>
        <p:xfrm>
          <a:off x="179512" y="332657"/>
          <a:ext cx="8784976" cy="6172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1930279993"/>
                    </a:ext>
                  </a:extLst>
                </a:gridCol>
                <a:gridCol w="1759132">
                  <a:extLst>
                    <a:ext uri="{9D8B030D-6E8A-4147-A177-3AD203B41FA5}">
                      <a16:colId xmlns:a16="http://schemas.microsoft.com/office/drawing/2014/main" val="2836715214"/>
                    </a:ext>
                  </a:extLst>
                </a:gridCol>
                <a:gridCol w="1265204">
                  <a:extLst>
                    <a:ext uri="{9D8B030D-6E8A-4147-A177-3AD203B41FA5}">
                      <a16:colId xmlns:a16="http://schemas.microsoft.com/office/drawing/2014/main" val="1637569678"/>
                    </a:ext>
                  </a:extLst>
                </a:gridCol>
                <a:gridCol w="1662724">
                  <a:extLst>
                    <a:ext uri="{9D8B030D-6E8A-4147-A177-3AD203B41FA5}">
                      <a16:colId xmlns:a16="http://schemas.microsoft.com/office/drawing/2014/main" val="950752229"/>
                    </a:ext>
                  </a:extLst>
                </a:gridCol>
                <a:gridCol w="1217596">
                  <a:extLst>
                    <a:ext uri="{9D8B030D-6E8A-4147-A177-3AD203B41FA5}">
                      <a16:colId xmlns:a16="http://schemas.microsoft.com/office/drawing/2014/main" val="418247086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3629018444"/>
                    </a:ext>
                  </a:extLst>
                </a:gridCol>
              </a:tblGrid>
              <a:tr h="771548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主題名稱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教學對象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上課節數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6378509"/>
                  </a:ext>
                </a:extLst>
              </a:tr>
              <a:tr h="771548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學習前置經驗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zh-TW" altLang="en-US" sz="2800" b="1" dirty="0">
                        <a:solidFill>
                          <a:srgbClr val="FFFF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6918147"/>
                  </a:ext>
                </a:extLst>
              </a:tr>
              <a:tr h="771548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主題學習目標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51050"/>
                  </a:ext>
                </a:extLst>
              </a:tr>
              <a:tr h="771548">
                <a:tc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跨</a:t>
                      </a:r>
                      <a:r>
                        <a:rPr lang="en-US" altLang="zh-TW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領域課程</a:t>
                      </a:r>
                      <a:endParaRPr lang="en-US" altLang="zh-TW" sz="2000" b="1" dirty="0" smtClean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核心素養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zh-TW" altLang="en-US" sz="2800" b="1" dirty="0">
                        <a:solidFill>
                          <a:srgbClr val="FFFF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454381"/>
                  </a:ext>
                </a:extLst>
              </a:tr>
              <a:tr h="771548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學習表現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zh-TW" altLang="en-US" sz="2800" b="1" dirty="0">
                        <a:solidFill>
                          <a:srgbClr val="FFFF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2538806"/>
                  </a:ext>
                </a:extLst>
              </a:tr>
              <a:tr h="771548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學習內容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800" b="1" dirty="0" smtClean="0">
                        <a:solidFill>
                          <a:srgbClr val="FFFF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465541"/>
                  </a:ext>
                </a:extLst>
              </a:tr>
              <a:tr h="771548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與其他領域</a:t>
                      </a:r>
                      <a:r>
                        <a:rPr lang="en-US" altLang="zh-TW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</a:p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科目的連結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8482034"/>
                  </a:ext>
                </a:extLst>
              </a:tr>
              <a:tr h="771548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rgbClr val="FFC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教材來源</a:t>
                      </a:r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zh-TW" altLang="en-US" sz="2000" b="1" dirty="0">
                        <a:solidFill>
                          <a:srgbClr val="FFC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5208879"/>
                  </a:ext>
                </a:extLst>
              </a:tr>
            </a:tbl>
          </a:graphicData>
        </a:graphic>
      </p:graphicFrame>
      <p:sp>
        <p:nvSpPr>
          <p:cNvPr id="8" name="圓角矩形 7"/>
          <p:cNvSpPr/>
          <p:nvPr/>
        </p:nvSpPr>
        <p:spPr>
          <a:xfrm>
            <a:off x="179512" y="2636912"/>
            <a:ext cx="8784976" cy="230425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依</a:t>
            </a:r>
            <a:r>
              <a:rPr lang="zh-TW" altLang="en-US" sz="66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十二年國民</a:t>
            </a:r>
            <a:r>
              <a:rPr lang="zh-TW" altLang="en-US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</a:t>
            </a:r>
            <a:endParaRPr lang="en-US" altLang="zh-TW" sz="66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本教育</a:t>
            </a:r>
            <a:r>
              <a:rPr lang="zh-TW" altLang="en-US" sz="66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課程綱要</a:t>
            </a:r>
          </a:p>
        </p:txBody>
      </p:sp>
    </p:spTree>
    <p:extLst>
      <p:ext uri="{BB962C8B-B14F-4D97-AF65-F5344CB8AC3E}">
        <p14:creationId xmlns:p14="http://schemas.microsoft.com/office/powerpoint/2010/main" val="241330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 rot="20736789">
            <a:off x="2267744" y="2924944"/>
            <a:ext cx="460851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平常如何做事</a:t>
            </a:r>
            <a:endParaRPr lang="zh-TW" altLang="en-US" sz="5400" dirty="0"/>
          </a:p>
        </p:txBody>
      </p:sp>
      <p:sp>
        <p:nvSpPr>
          <p:cNvPr id="5" name="橢圓 4"/>
          <p:cNvSpPr/>
          <p:nvPr/>
        </p:nvSpPr>
        <p:spPr>
          <a:xfrm>
            <a:off x="323528" y="188640"/>
            <a:ext cx="2520280" cy="252000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0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會教不完</a:t>
            </a:r>
            <a:endParaRPr lang="zh-TW" altLang="en-US" sz="6000" dirty="0"/>
          </a:p>
        </p:txBody>
      </p:sp>
      <p:sp>
        <p:nvSpPr>
          <p:cNvPr id="6" name="流程圖: 文件 5"/>
          <p:cNvSpPr/>
          <p:nvPr/>
        </p:nvSpPr>
        <p:spPr>
          <a:xfrm>
            <a:off x="5220072" y="4365104"/>
            <a:ext cx="3528392" cy="1800200"/>
          </a:xfrm>
          <a:prstGeom prst="flowChartDocumen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如何每</a:t>
            </a:r>
            <a:r>
              <a:rPr lang="zh-TW" altLang="en-US" sz="48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堂課都素養</a:t>
            </a:r>
            <a:endParaRPr lang="en-US" altLang="zh-TW" sz="48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爆炸 1 7"/>
          <p:cNvSpPr/>
          <p:nvPr/>
        </p:nvSpPr>
        <p:spPr>
          <a:xfrm>
            <a:off x="251520" y="116632"/>
            <a:ext cx="8640960" cy="6552728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6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不</a:t>
            </a:r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考試</a:t>
            </a:r>
            <a:endParaRPr lang="en-US" altLang="zh-TW" sz="60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學生</a:t>
            </a:r>
            <a:r>
              <a:rPr lang="zh-TW" altLang="en-US" sz="6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就不學了</a:t>
            </a:r>
            <a:endParaRPr lang="en-US" altLang="zh-TW" sz="60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14813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6"/>
          <a:stretch/>
        </p:blipFill>
        <p:spPr>
          <a:xfrm>
            <a:off x="-36512" y="0"/>
            <a:ext cx="91805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29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3" r="20307"/>
          <a:stretch/>
        </p:blipFill>
        <p:spPr>
          <a:xfrm>
            <a:off x="-36512" y="0"/>
            <a:ext cx="9217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58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4" r="4894"/>
          <a:stretch/>
        </p:blipFill>
        <p:spPr>
          <a:xfrm>
            <a:off x="-36512" y="-1"/>
            <a:ext cx="9217024" cy="686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1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1470025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真</a:t>
            </a:r>
            <a:r>
              <a:rPr lang="en-US" altLang="zh-TW" sz="7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‧</a:t>
            </a:r>
            <a:r>
              <a:rPr lang="zh-TW" altLang="en-US" sz="7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有用資訊</a:t>
            </a:r>
            <a:endParaRPr lang="zh-TW" altLang="en-US" sz="72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5496" y="1700808"/>
            <a:ext cx="9073008" cy="4968552"/>
          </a:xfrm>
        </p:spPr>
        <p:txBody>
          <a:bodyPr>
            <a:normAutofit/>
          </a:bodyPr>
          <a:lstStyle/>
          <a:p>
            <a:pPr algn="l"/>
            <a:endParaRPr lang="en-US" altLang="zh-TW" sz="40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/>
            <a:r>
              <a:rPr lang="zh-TW" altLang="en-US" sz="40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總綱、領綱、課綱相關</a:t>
            </a:r>
            <a:endParaRPr lang="en-US" altLang="zh-TW" sz="4000" b="1" dirty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/>
            <a:r>
              <a:rPr lang="en-US" altLang="zh-TW" sz="40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http</a:t>
            </a:r>
            <a:r>
              <a:rPr lang="en-US" altLang="zh-TW" sz="40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://12cur.naer.edu.tw</a:t>
            </a:r>
            <a:r>
              <a:rPr lang="en-US" altLang="zh-TW" sz="40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</a:p>
          <a:p>
            <a:pPr algn="l"/>
            <a:endParaRPr lang="en-US" altLang="zh-TW" sz="40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/>
            <a:r>
              <a:rPr lang="zh-TW" altLang="en-US" sz="40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素養課程、評量相關</a:t>
            </a:r>
            <a:endParaRPr lang="en-US" altLang="zh-TW" sz="4000" b="1" dirty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/>
            <a:r>
              <a:rPr lang="en-US" altLang="zh-TW" sz="40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https://depart.moe.edu.tw/ED7600/</a:t>
            </a:r>
            <a:endParaRPr lang="en-US" altLang="zh-TW" sz="40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314" y="4581128"/>
            <a:ext cx="3318815" cy="691419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420888"/>
            <a:ext cx="3312368" cy="69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93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797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79512" y="1700808"/>
            <a:ext cx="8784976" cy="4968552"/>
          </a:xfrm>
        </p:spPr>
        <p:txBody>
          <a:bodyPr>
            <a:normAutofit/>
          </a:bodyPr>
          <a:lstStyle/>
          <a:p>
            <a:endParaRPr lang="en-US" altLang="zh-TW" sz="48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60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通過教育實驗課程</a:t>
            </a:r>
            <a:endParaRPr lang="en-US" altLang="zh-TW" sz="60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2051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1470025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校訂課程討論</a:t>
            </a:r>
            <a:endParaRPr lang="zh-TW" altLang="en-US" sz="72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79512" y="1700808"/>
            <a:ext cx="8784976" cy="4968552"/>
          </a:xfrm>
        </p:spPr>
        <p:txBody>
          <a:bodyPr>
            <a:normAutofit/>
          </a:bodyPr>
          <a:lstStyle/>
          <a:p>
            <a:pPr algn="l"/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各科剩餘師資</a:t>
            </a:r>
            <a:r>
              <a:rPr lang="zh-TW" altLang="en-US" sz="480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≠</a:t>
            </a:r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超額</a:t>
            </a:r>
            <a:endParaRPr lang="en-US" altLang="zh-TW" sz="48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/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超額與班級數有關</a:t>
            </a:r>
            <a:endParaRPr lang="en-US" altLang="zh-TW" sz="48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/>
            <a:r>
              <a:rPr lang="zh-TW" altLang="en-US" sz="36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班級</a:t>
            </a:r>
            <a:r>
              <a:rPr lang="zh-TW" altLang="en-US" sz="36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數  </a:t>
            </a:r>
            <a:r>
              <a:rPr lang="zh-TW" altLang="en-US" sz="3600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╳ ２</a:t>
            </a:r>
            <a:r>
              <a:rPr lang="zh-TW" altLang="en-US" sz="360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＋２</a:t>
            </a:r>
            <a:endParaRPr lang="en-US" altLang="zh-TW" sz="48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/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剩餘師資需上校訂課程</a:t>
            </a:r>
            <a:endParaRPr lang="en-US" altLang="zh-TW" sz="48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3502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1470025"/>
          </a:xfrm>
        </p:spPr>
        <p:txBody>
          <a:bodyPr>
            <a:normAutofit/>
          </a:bodyPr>
          <a:lstStyle/>
          <a:p>
            <a:r>
              <a:rPr lang="zh-TW" altLang="en-US" sz="7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校訂課程討論</a:t>
            </a:r>
            <a:endParaRPr lang="zh-TW" altLang="en-US" sz="72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640961" cy="936104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第一類　　　　第二類</a:t>
            </a:r>
            <a:endParaRPr lang="en-US" altLang="zh-TW" sz="4800" b="1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451068"/>
              </p:ext>
            </p:extLst>
          </p:nvPr>
        </p:nvGraphicFramePr>
        <p:xfrm>
          <a:off x="251520" y="2636912"/>
          <a:ext cx="3600400" cy="388843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800200">
                  <a:extLst>
                    <a:ext uri="{9D8B030D-6E8A-4147-A177-3AD203B41FA5}">
                      <a16:colId xmlns:a16="http://schemas.microsoft.com/office/drawing/2014/main" val="22978049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1516709700"/>
                    </a:ext>
                  </a:extLst>
                </a:gridCol>
              </a:tblGrid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鳳鳴講堂</a:t>
                      </a:r>
                      <a:endParaRPr lang="zh-TW" altLang="en-US" sz="28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彈性課程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國文</a:t>
                      </a:r>
                      <a:endParaRPr lang="zh-TW" altLang="en-US" sz="2000" b="1" dirty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963945"/>
                  </a:ext>
                </a:extLst>
              </a:tr>
              <a:tr h="12961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社團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與鳳鳴講堂</a:t>
                      </a:r>
                      <a:endParaRPr lang="en-US" altLang="zh-TW" sz="2000" b="1" dirty="0" smtClean="0">
                        <a:solidFill>
                          <a:srgbClr val="0070C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隔週開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彈性課程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198306"/>
                  </a:ext>
                </a:extLst>
              </a:tr>
              <a:tr h="12961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班級自治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彈性課程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其它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930712"/>
                  </a:ext>
                </a:extLst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948553"/>
              </p:ext>
            </p:extLst>
          </p:nvPr>
        </p:nvGraphicFramePr>
        <p:xfrm>
          <a:off x="4283968" y="2633264"/>
          <a:ext cx="4608513" cy="38920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536171">
                  <a:extLst>
                    <a:ext uri="{9D8B030D-6E8A-4147-A177-3AD203B41FA5}">
                      <a16:colId xmlns:a16="http://schemas.microsoft.com/office/drawing/2014/main" val="3069747447"/>
                    </a:ext>
                  </a:extLst>
                </a:gridCol>
                <a:gridCol w="1536171">
                  <a:extLst>
                    <a:ext uri="{9D8B030D-6E8A-4147-A177-3AD203B41FA5}">
                      <a16:colId xmlns:a16="http://schemas.microsoft.com/office/drawing/2014/main" val="2806258659"/>
                    </a:ext>
                  </a:extLst>
                </a:gridCol>
                <a:gridCol w="1536171">
                  <a:extLst>
                    <a:ext uri="{9D8B030D-6E8A-4147-A177-3AD203B41FA5}">
                      <a16:colId xmlns:a16="http://schemas.microsoft.com/office/drawing/2014/main" val="3150802849"/>
                    </a:ext>
                  </a:extLst>
                </a:gridCol>
              </a:tblGrid>
              <a:tr h="19460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鳳鳴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講堂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社團</a:t>
                      </a:r>
                      <a:endParaRPr lang="zh-TW" altLang="en-US" sz="28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彈性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模組化課程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8905403"/>
                  </a:ext>
                </a:extLst>
              </a:tr>
              <a:tr h="19460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班級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社團</a:t>
                      </a:r>
                      <a:endParaRPr lang="zh-TW" altLang="en-US" sz="28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彈性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模組化課程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898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402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1269</TotalTime>
  <Words>550</Words>
  <Application>Microsoft Office PowerPoint</Application>
  <PresentationFormat>如螢幕大小 (4:3)</PresentationFormat>
  <Paragraphs>201</Paragraphs>
  <Slides>27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3" baseType="lpstr">
      <vt:lpstr>微軟正黑體</vt:lpstr>
      <vt:lpstr>新細明體</vt:lpstr>
      <vt:lpstr>標楷體</vt:lpstr>
      <vt:lpstr>Arial</vt:lpstr>
      <vt:lpstr>Calibri</vt:lpstr>
      <vt:lpstr>Office 佈景主題</vt:lpstr>
      <vt:lpstr>新北市立鳳鳴國中 106-108學年度專業成長學校 課程研發小組  十二年國教素養導向教學設計</vt:lpstr>
      <vt:lpstr>學校本位課程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真‧有用資訊</vt:lpstr>
      <vt:lpstr>PowerPoint 簡報</vt:lpstr>
      <vt:lpstr>PowerPoint 簡報</vt:lpstr>
      <vt:lpstr>校訂課程討論</vt:lpstr>
      <vt:lpstr>校訂課程討論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學校本位課程</dc:title>
  <dc:creator>PCMAN</dc:creator>
  <cp:lastModifiedBy>user</cp:lastModifiedBy>
  <cp:revision>84</cp:revision>
  <cp:lastPrinted>2018-04-03T01:53:25Z</cp:lastPrinted>
  <dcterms:created xsi:type="dcterms:W3CDTF">2018-03-20T09:38:00Z</dcterms:created>
  <dcterms:modified xsi:type="dcterms:W3CDTF">2018-04-09T01:55:56Z</dcterms:modified>
</cp:coreProperties>
</file>