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8" r:id="rId3"/>
    <p:sldId id="271" r:id="rId4"/>
    <p:sldId id="272" r:id="rId5"/>
    <p:sldId id="259" r:id="rId6"/>
    <p:sldId id="269" r:id="rId7"/>
    <p:sldId id="258" r:id="rId8"/>
    <p:sldId id="264" r:id="rId9"/>
    <p:sldId id="263" r:id="rId10"/>
    <p:sldId id="265" r:id="rId11"/>
    <p:sldId id="266" r:id="rId12"/>
    <p:sldId id="267" r:id="rId13"/>
    <p:sldId id="273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B5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DBE9-18BE-470E-A5DB-2EF6AD759601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8E866-27BC-49AB-9A79-87A250F1F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4935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DBE9-18BE-470E-A5DB-2EF6AD759601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8E866-27BC-49AB-9A79-87A250F1F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2962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DBE9-18BE-470E-A5DB-2EF6AD759601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8E866-27BC-49AB-9A79-87A250F1F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5884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DBE9-18BE-470E-A5DB-2EF6AD759601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8E866-27BC-49AB-9A79-87A250F1F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5035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DBE9-18BE-470E-A5DB-2EF6AD759601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8E866-27BC-49AB-9A79-87A250F1F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3948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DBE9-18BE-470E-A5DB-2EF6AD759601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8E866-27BC-49AB-9A79-87A250F1F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0087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DBE9-18BE-470E-A5DB-2EF6AD759601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8E866-27BC-49AB-9A79-87A250F1F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4170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DBE9-18BE-470E-A5DB-2EF6AD759601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8E866-27BC-49AB-9A79-87A250F1F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6420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DBE9-18BE-470E-A5DB-2EF6AD759601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8E866-27BC-49AB-9A79-87A250F1F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4247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DBE9-18BE-470E-A5DB-2EF6AD759601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8E866-27BC-49AB-9A79-87A250F1F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7468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DBE9-18BE-470E-A5DB-2EF6AD759601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8E866-27BC-49AB-9A79-87A250F1F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264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1DBE9-18BE-470E-A5DB-2EF6AD759601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48E866-27BC-49AB-9A79-87A250F1F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68018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6675" y="874713"/>
            <a:ext cx="8982075" cy="5249862"/>
          </a:xfrm>
        </p:spPr>
        <p:txBody>
          <a:bodyPr anchor="ctr">
            <a:normAutofit/>
          </a:bodyPr>
          <a:lstStyle/>
          <a:p>
            <a:pPr algn="r"/>
            <a:r>
              <a:rPr lang="zh-TW" altLang="en-US" sz="48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新北市立鳳鳴國中</a:t>
            </a:r>
            <a:r>
              <a:rPr lang="en-US" altLang="zh-TW" sz="48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8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40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106-108</a:t>
            </a:r>
            <a:r>
              <a:rPr lang="zh-TW" altLang="en-US" sz="40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學年度專業成長學校</a:t>
            </a:r>
            <a:r>
              <a:rPr lang="en-US" altLang="zh-TW" sz="40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0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0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課程研發小組</a:t>
            </a:r>
            <a:r>
              <a:rPr lang="en-US" altLang="zh-TW" sz="40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0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40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0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0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十二年國教校訂課程規劃</a:t>
            </a:r>
            <a:endParaRPr lang="zh-TW" altLang="en-US" sz="3600" b="1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9058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7489"/>
            <a:ext cx="7772400" cy="906462"/>
          </a:xfrm>
        </p:spPr>
        <p:txBody>
          <a:bodyPr anchor="ctr">
            <a:normAutofit/>
          </a:bodyPr>
          <a:lstStyle/>
          <a:p>
            <a:r>
              <a:rPr lang="zh-TW" altLang="en-US" sz="48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鳳鳴國中課程研發小組</a:t>
            </a:r>
            <a:r>
              <a:rPr lang="zh-TW" altLang="en-US" sz="48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成員</a:t>
            </a:r>
            <a:endParaRPr lang="zh-TW" altLang="en-US" sz="4800" b="1" dirty="0">
              <a:gradFill flip="none" rotWithShape="1">
                <a:gsLst>
                  <a:gs pos="0">
                    <a:srgbClr val="988642">
                      <a:shade val="30000"/>
                      <a:satMod val="115000"/>
                    </a:srgbClr>
                  </a:gs>
                  <a:gs pos="50000">
                    <a:srgbClr val="988642">
                      <a:shade val="67500"/>
                      <a:satMod val="115000"/>
                    </a:srgbClr>
                  </a:gs>
                  <a:gs pos="100000">
                    <a:srgbClr val="988642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90525" y="1314450"/>
            <a:ext cx="8315326" cy="5353050"/>
          </a:xfrm>
        </p:spPr>
        <p:txBody>
          <a:bodyPr anchor="t">
            <a:noAutofit/>
          </a:bodyPr>
          <a:lstStyle/>
          <a:p>
            <a:r>
              <a:rPr lang="zh-TW" altLang="en-US" sz="48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校長</a:t>
            </a:r>
          </a:p>
          <a:p>
            <a:endParaRPr lang="en-US" altLang="zh-TW" sz="800" b="1" dirty="0" smtClean="0">
              <a:solidFill>
                <a:srgbClr val="C5B57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教務</a:t>
            </a:r>
            <a:r>
              <a:rPr lang="zh-TW" altLang="en-US" sz="28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主任	</a:t>
            </a:r>
            <a:r>
              <a:rPr lang="en-US" altLang="zh-TW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國文</a:t>
            </a:r>
            <a:r>
              <a:rPr lang="zh-TW" altLang="en-US" sz="28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領域</a:t>
            </a:r>
            <a:r>
              <a:rPr lang="zh-TW" altLang="en-US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召集人</a:t>
            </a:r>
            <a:endParaRPr lang="en-US" altLang="zh-TW" sz="2800" b="1" dirty="0" smtClean="0">
              <a:solidFill>
                <a:srgbClr val="C5B57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學務</a:t>
            </a:r>
            <a:r>
              <a:rPr lang="zh-TW" altLang="en-US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主任</a:t>
            </a:r>
            <a:r>
              <a:rPr lang="en-US" altLang="zh-TW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	</a:t>
            </a:r>
            <a:r>
              <a:rPr lang="zh-TW" altLang="en-US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英語</a:t>
            </a:r>
            <a:r>
              <a:rPr lang="zh-TW" altLang="en-US" sz="28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領域召集人</a:t>
            </a:r>
          </a:p>
          <a:p>
            <a:r>
              <a:rPr lang="zh-TW" altLang="en-US" sz="28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輔導主任	</a:t>
            </a:r>
            <a:r>
              <a:rPr lang="en-US" altLang="zh-TW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數學</a:t>
            </a:r>
            <a:r>
              <a:rPr lang="zh-TW" altLang="en-US" sz="28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領域召集人</a:t>
            </a:r>
          </a:p>
          <a:p>
            <a:r>
              <a:rPr lang="zh-TW" altLang="en-US" sz="28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</a:t>
            </a:r>
            <a:r>
              <a:rPr lang="zh-TW" altLang="en-US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組長</a:t>
            </a:r>
            <a:r>
              <a:rPr lang="en-US" altLang="zh-TW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	</a:t>
            </a:r>
            <a:r>
              <a:rPr lang="zh-TW" altLang="en-US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</a:t>
            </a:r>
            <a:r>
              <a:rPr lang="zh-TW" altLang="en-US" sz="28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領域</a:t>
            </a:r>
            <a:r>
              <a:rPr lang="zh-TW" altLang="en-US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召集人</a:t>
            </a:r>
            <a:endParaRPr lang="en-US" altLang="zh-TW" sz="2800" b="1" dirty="0" smtClean="0">
              <a:solidFill>
                <a:srgbClr val="C5B57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		</a:t>
            </a:r>
            <a:r>
              <a:rPr lang="zh-TW" altLang="en-US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綜合</a:t>
            </a:r>
            <a:r>
              <a:rPr lang="zh-TW" altLang="en-US" sz="28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活動領域召集人</a:t>
            </a:r>
          </a:p>
          <a:p>
            <a:r>
              <a:rPr lang="zh-TW" altLang="en-US" sz="28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en-US" altLang="zh-TW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	</a:t>
            </a:r>
            <a:r>
              <a:rPr lang="zh-TW" altLang="en-US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健康</a:t>
            </a:r>
            <a:r>
              <a:rPr lang="zh-TW" altLang="en-US" sz="28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與體育領域召集人</a:t>
            </a:r>
          </a:p>
          <a:p>
            <a:r>
              <a:rPr lang="zh-TW" altLang="en-US" sz="28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en-US" altLang="zh-TW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28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r>
              <a:rPr lang="zh-TW" altLang="en-US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藝術</a:t>
            </a:r>
            <a:r>
              <a:rPr lang="zh-TW" altLang="en-US" sz="28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與人文領域</a:t>
            </a:r>
            <a:r>
              <a:rPr lang="zh-TW" altLang="en-US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召集人</a:t>
            </a:r>
            <a:endParaRPr lang="en-US" altLang="zh-TW" sz="2800" b="1" dirty="0" smtClean="0">
              <a:solidFill>
                <a:srgbClr val="C5B57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		</a:t>
            </a:r>
            <a:r>
              <a:rPr lang="zh-TW" altLang="en-US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自然</a:t>
            </a:r>
            <a:r>
              <a:rPr lang="zh-TW" altLang="en-US" sz="28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與生活科技領域</a:t>
            </a:r>
            <a:r>
              <a:rPr lang="zh-TW" altLang="en-US" sz="28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召集人</a:t>
            </a:r>
            <a:endParaRPr lang="en-US" altLang="zh-TW" sz="2800" b="1" dirty="0">
              <a:solidFill>
                <a:srgbClr val="C5B57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1409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09550" y="217489"/>
            <a:ext cx="8734424" cy="906462"/>
          </a:xfrm>
        </p:spPr>
        <p:txBody>
          <a:bodyPr anchor="ctr">
            <a:normAutofit/>
          </a:bodyPr>
          <a:lstStyle/>
          <a:p>
            <a:r>
              <a:rPr lang="zh-TW" altLang="en-US" sz="48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新北市十二年國教課程推動系統</a:t>
            </a:r>
            <a:endParaRPr lang="zh-TW" altLang="en-US" sz="4800" b="1" dirty="0">
              <a:gradFill flip="none" rotWithShape="1">
                <a:gsLst>
                  <a:gs pos="0">
                    <a:srgbClr val="988642">
                      <a:shade val="30000"/>
                      <a:satMod val="115000"/>
                    </a:srgbClr>
                  </a:gs>
                  <a:gs pos="50000">
                    <a:srgbClr val="988642">
                      <a:shade val="67500"/>
                      <a:satMod val="115000"/>
                    </a:srgbClr>
                  </a:gs>
                  <a:gs pos="100000">
                    <a:srgbClr val="988642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733425" y="1123951"/>
            <a:ext cx="7677150" cy="10477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新北市推動十二年國民基本教育課程綱要</a:t>
            </a:r>
            <a:endParaRPr lang="en-US" altLang="zh-TW" sz="2800" b="1" dirty="0" smtClean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8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國中課程推動工作圈</a:t>
            </a:r>
            <a:endParaRPr lang="zh-TW" altLang="en-US" sz="2800" b="1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990600" y="2586035"/>
            <a:ext cx="4038600" cy="7048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教育研究及資訊發展</a:t>
            </a:r>
            <a:r>
              <a:rPr lang="zh-TW" altLang="en-US" sz="28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</a:t>
            </a:r>
            <a:endParaRPr lang="zh-TW" altLang="en-US" sz="2800" b="1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5419725" y="2586035"/>
            <a:ext cx="2019300" cy="7048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中教科</a:t>
            </a:r>
            <a:endParaRPr lang="zh-TW" altLang="en-US" sz="2800" b="1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714374" y="4676775"/>
            <a:ext cx="2447925" cy="571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國教輔導團代表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3228975" y="4676775"/>
            <a:ext cx="2124074" cy="571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試行學校代表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5419725" y="4676775"/>
            <a:ext cx="1504949" cy="571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校長代表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6991350" y="4676775"/>
            <a:ext cx="2085975" cy="571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教務主任代表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709611" y="5648329"/>
            <a:ext cx="2095500" cy="571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法規研修組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圓角矩形 13"/>
          <p:cNvSpPr/>
          <p:nvPr/>
        </p:nvSpPr>
        <p:spPr>
          <a:xfrm>
            <a:off x="3524250" y="5648329"/>
            <a:ext cx="2095500" cy="571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課程研發組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圓角矩形 14"/>
          <p:cNvSpPr/>
          <p:nvPr/>
        </p:nvSpPr>
        <p:spPr>
          <a:xfrm>
            <a:off x="6338889" y="5648329"/>
            <a:ext cx="2095500" cy="571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推廣增能組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圓角矩形 15"/>
          <p:cNvSpPr/>
          <p:nvPr/>
        </p:nvSpPr>
        <p:spPr>
          <a:xfrm>
            <a:off x="7439025" y="3705221"/>
            <a:ext cx="1504949" cy="571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專家學者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8" name="直線接點 17"/>
          <p:cNvCxnSpPr>
            <a:stCxn id="6" idx="2"/>
          </p:cNvCxnSpPr>
          <p:nvPr/>
        </p:nvCxnSpPr>
        <p:spPr>
          <a:xfrm>
            <a:off x="4572000" y="2171700"/>
            <a:ext cx="0" cy="23336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接點 20"/>
          <p:cNvCxnSpPr/>
          <p:nvPr/>
        </p:nvCxnSpPr>
        <p:spPr>
          <a:xfrm>
            <a:off x="3009900" y="2405065"/>
            <a:ext cx="34099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接點 21"/>
          <p:cNvCxnSpPr/>
          <p:nvPr/>
        </p:nvCxnSpPr>
        <p:spPr>
          <a:xfrm>
            <a:off x="3009900" y="2405065"/>
            <a:ext cx="0" cy="23336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接點 22"/>
          <p:cNvCxnSpPr/>
          <p:nvPr/>
        </p:nvCxnSpPr>
        <p:spPr>
          <a:xfrm>
            <a:off x="6419850" y="2405065"/>
            <a:ext cx="0" cy="23336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接點 24"/>
          <p:cNvCxnSpPr/>
          <p:nvPr/>
        </p:nvCxnSpPr>
        <p:spPr>
          <a:xfrm>
            <a:off x="3009900" y="3471856"/>
            <a:ext cx="34099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接點 25"/>
          <p:cNvCxnSpPr/>
          <p:nvPr/>
        </p:nvCxnSpPr>
        <p:spPr>
          <a:xfrm>
            <a:off x="3009900" y="3238491"/>
            <a:ext cx="0" cy="23336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接點 26"/>
          <p:cNvCxnSpPr/>
          <p:nvPr/>
        </p:nvCxnSpPr>
        <p:spPr>
          <a:xfrm>
            <a:off x="6419850" y="3238490"/>
            <a:ext cx="0" cy="23336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接點 27"/>
          <p:cNvCxnSpPr/>
          <p:nvPr/>
        </p:nvCxnSpPr>
        <p:spPr>
          <a:xfrm>
            <a:off x="4572000" y="3471856"/>
            <a:ext cx="0" cy="98821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接點 29"/>
          <p:cNvCxnSpPr/>
          <p:nvPr/>
        </p:nvCxnSpPr>
        <p:spPr>
          <a:xfrm>
            <a:off x="1957386" y="4460075"/>
            <a:ext cx="607695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接點 30"/>
          <p:cNvCxnSpPr/>
          <p:nvPr/>
        </p:nvCxnSpPr>
        <p:spPr>
          <a:xfrm>
            <a:off x="1957386" y="4443410"/>
            <a:ext cx="0" cy="23336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接點 31"/>
          <p:cNvCxnSpPr/>
          <p:nvPr/>
        </p:nvCxnSpPr>
        <p:spPr>
          <a:xfrm>
            <a:off x="4291012" y="4460077"/>
            <a:ext cx="0" cy="23336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接點 32"/>
          <p:cNvCxnSpPr/>
          <p:nvPr/>
        </p:nvCxnSpPr>
        <p:spPr>
          <a:xfrm>
            <a:off x="6172199" y="4467219"/>
            <a:ext cx="0" cy="23336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接點 33"/>
          <p:cNvCxnSpPr/>
          <p:nvPr/>
        </p:nvCxnSpPr>
        <p:spPr>
          <a:xfrm>
            <a:off x="8034337" y="4467219"/>
            <a:ext cx="0" cy="23336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接點 39"/>
          <p:cNvCxnSpPr/>
          <p:nvPr/>
        </p:nvCxnSpPr>
        <p:spPr>
          <a:xfrm>
            <a:off x="4572000" y="3990971"/>
            <a:ext cx="290988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接點 41"/>
          <p:cNvCxnSpPr/>
          <p:nvPr/>
        </p:nvCxnSpPr>
        <p:spPr>
          <a:xfrm>
            <a:off x="1938336" y="5441150"/>
            <a:ext cx="607695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接點 42"/>
          <p:cNvCxnSpPr/>
          <p:nvPr/>
        </p:nvCxnSpPr>
        <p:spPr>
          <a:xfrm>
            <a:off x="1938336" y="5207785"/>
            <a:ext cx="0" cy="23336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線接點 43"/>
          <p:cNvCxnSpPr/>
          <p:nvPr/>
        </p:nvCxnSpPr>
        <p:spPr>
          <a:xfrm>
            <a:off x="4291012" y="5207785"/>
            <a:ext cx="0" cy="23336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接點 44"/>
          <p:cNvCxnSpPr/>
          <p:nvPr/>
        </p:nvCxnSpPr>
        <p:spPr>
          <a:xfrm>
            <a:off x="6176960" y="5207785"/>
            <a:ext cx="0" cy="23336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線接點 45"/>
          <p:cNvCxnSpPr/>
          <p:nvPr/>
        </p:nvCxnSpPr>
        <p:spPr>
          <a:xfrm>
            <a:off x="8015287" y="5207784"/>
            <a:ext cx="0" cy="23336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接點 46"/>
          <p:cNvCxnSpPr/>
          <p:nvPr/>
        </p:nvCxnSpPr>
        <p:spPr>
          <a:xfrm>
            <a:off x="1938333" y="5429245"/>
            <a:ext cx="0" cy="23336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接點 47"/>
          <p:cNvCxnSpPr/>
          <p:nvPr/>
        </p:nvCxnSpPr>
        <p:spPr>
          <a:xfrm>
            <a:off x="4586286" y="5441149"/>
            <a:ext cx="0" cy="23336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線接點 48"/>
          <p:cNvCxnSpPr/>
          <p:nvPr/>
        </p:nvCxnSpPr>
        <p:spPr>
          <a:xfrm>
            <a:off x="8015287" y="5441149"/>
            <a:ext cx="0" cy="23336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圓角矩形 49"/>
          <p:cNvSpPr/>
          <p:nvPr/>
        </p:nvSpPr>
        <p:spPr>
          <a:xfrm>
            <a:off x="23813" y="4676775"/>
            <a:ext cx="623887" cy="571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核心小組</a:t>
            </a:r>
            <a:endParaRPr lang="zh-TW" altLang="en-US" sz="1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" name="圓角矩形 50"/>
          <p:cNvSpPr/>
          <p:nvPr/>
        </p:nvSpPr>
        <p:spPr>
          <a:xfrm>
            <a:off x="23806" y="5648329"/>
            <a:ext cx="623887" cy="571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任務小組</a:t>
            </a:r>
            <a:endParaRPr lang="zh-TW" altLang="en-US" sz="1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3820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7489"/>
            <a:ext cx="7772400" cy="906462"/>
          </a:xfrm>
        </p:spPr>
        <p:txBody>
          <a:bodyPr anchor="ctr">
            <a:normAutofit/>
          </a:bodyPr>
          <a:lstStyle/>
          <a:p>
            <a:r>
              <a:rPr lang="zh-TW" altLang="en-US" sz="48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學校課程計畫完成時間表</a:t>
            </a:r>
            <a:endParaRPr lang="zh-TW" altLang="en-US" sz="4800" b="1" dirty="0">
              <a:gradFill flip="none" rotWithShape="1">
                <a:gsLst>
                  <a:gs pos="0">
                    <a:srgbClr val="988642">
                      <a:shade val="30000"/>
                      <a:satMod val="115000"/>
                    </a:srgbClr>
                  </a:gs>
                  <a:gs pos="50000">
                    <a:srgbClr val="988642">
                      <a:shade val="67500"/>
                      <a:satMod val="115000"/>
                    </a:srgbClr>
                  </a:gs>
                  <a:gs pos="100000">
                    <a:srgbClr val="988642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123825" y="1645768"/>
            <a:ext cx="8848725" cy="3766111"/>
            <a:chOff x="-232924" y="126653"/>
            <a:chExt cx="9376924" cy="5021481"/>
          </a:xfrm>
        </p:grpSpPr>
        <p:pic>
          <p:nvPicPr>
            <p:cNvPr id="6" name="Picture 4" descr="66"/>
            <p:cNvPicPr>
              <a:picLocks noChangeAspect="1" noChangeArrowheads="1"/>
            </p:cNvPicPr>
            <p:nvPr/>
          </p:nvPicPr>
          <p:blipFill rotWithShape="1">
            <a:blip r:embed="rId2" cstate="print">
              <a:lum bright="4000" contrast="18000"/>
              <a:grayscl/>
            </a:blip>
            <a:srcRect b="15670"/>
            <a:stretch/>
          </p:blipFill>
          <p:spPr bwMode="auto">
            <a:xfrm>
              <a:off x="0" y="1082675"/>
              <a:ext cx="9144000" cy="40654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Oval 12"/>
            <p:cNvSpPr>
              <a:spLocks noChangeArrowheads="1"/>
            </p:cNvSpPr>
            <p:nvPr/>
          </p:nvSpPr>
          <p:spPr bwMode="auto">
            <a:xfrm>
              <a:off x="179388" y="3595687"/>
              <a:ext cx="1500187" cy="1082675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14998"/>
                  </a:srgbClr>
                </a:gs>
                <a:gs pos="100000">
                  <a:srgbClr val="6C6C6C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Gulim" pitchFamily="34" charset="-127"/>
              </a:endParaRPr>
            </a:p>
          </p:txBody>
        </p:sp>
        <p:grpSp>
          <p:nvGrpSpPr>
            <p:cNvPr id="8" name="Group 8"/>
            <p:cNvGrpSpPr>
              <a:grpSpLocks/>
            </p:cNvGrpSpPr>
            <p:nvPr/>
          </p:nvGrpSpPr>
          <p:grpSpPr bwMode="auto">
            <a:xfrm>
              <a:off x="237744" y="2898457"/>
              <a:ext cx="1383792" cy="1389888"/>
              <a:chOff x="0" y="0"/>
              <a:chExt cx="1383792" cy="1389888"/>
            </a:xfrm>
          </p:grpSpPr>
          <p:pic>
            <p:nvPicPr>
              <p:cNvPr id="48" name="Oval 13"/>
              <p:cNvPicPr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0"/>
                <a:ext cx="1383792" cy="13898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9" name="Text Box 10"/>
              <p:cNvSpPr txBox="1">
                <a:spLocks noChangeArrowheads="1"/>
              </p:cNvSpPr>
              <p:nvPr/>
            </p:nvSpPr>
            <p:spPr bwMode="auto">
              <a:xfrm>
                <a:off x="211159" y="216464"/>
                <a:ext cx="958769" cy="9578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Gulim" pitchFamily="34" charset="-127"/>
                </a:endParaRPr>
              </a:p>
            </p:txBody>
          </p:sp>
        </p:grpSp>
        <p:grpSp>
          <p:nvGrpSpPr>
            <p:cNvPr id="9" name="Group 11"/>
            <p:cNvGrpSpPr>
              <a:grpSpLocks/>
            </p:cNvGrpSpPr>
            <p:nvPr/>
          </p:nvGrpSpPr>
          <p:grpSpPr bwMode="auto">
            <a:xfrm>
              <a:off x="215900" y="2857497"/>
              <a:ext cx="1427163" cy="1431924"/>
              <a:chOff x="0" y="0"/>
              <a:chExt cx="998" cy="999"/>
            </a:xfrm>
          </p:grpSpPr>
          <p:sp>
            <p:nvSpPr>
              <p:cNvPr id="46" name="Oval 15"/>
              <p:cNvSpPr>
                <a:spLocks noChangeArrowheads="1"/>
              </p:cNvSpPr>
              <p:nvPr/>
            </p:nvSpPr>
            <p:spPr bwMode="auto">
              <a:xfrm>
                <a:off x="339" y="20"/>
                <a:ext cx="264" cy="26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Gulim" pitchFamily="34" charset="-127"/>
                </a:endParaRPr>
              </a:p>
            </p:txBody>
          </p:sp>
          <p:pic>
            <p:nvPicPr>
              <p:cNvPr id="47" name="Picture 16" descr="그림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0"/>
                <a:ext cx="998" cy="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0" name="Text Box 18"/>
            <p:cNvSpPr txBox="1">
              <a:spLocks noChangeArrowheads="1"/>
            </p:cNvSpPr>
            <p:nvPr/>
          </p:nvSpPr>
          <p:spPr bwMode="auto">
            <a:xfrm>
              <a:off x="189829" y="3148943"/>
              <a:ext cx="1390352" cy="861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學校</a:t>
              </a:r>
              <a:r>
                <a:rPr kumimoji="0" lang="zh-TW" altLang="en-US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本位</a:t>
              </a:r>
              <a:endParaRPr kumimoji="0" lang="en-US" altLang="zh-TW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0" marR="0" lvl="0" indent="0" algn="ctr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課程規劃</a:t>
              </a:r>
              <a:endParaRPr kumimoji="0" lang="en-US" altLang="zh-TW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Line 20"/>
            <p:cNvSpPr>
              <a:spLocks noChangeShapeType="1"/>
            </p:cNvSpPr>
            <p:nvPr/>
          </p:nvSpPr>
          <p:spPr bwMode="auto">
            <a:xfrm flipV="1">
              <a:off x="928688" y="2160587"/>
              <a:ext cx="0" cy="71913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prstDash val="dash"/>
              <a:round/>
              <a:headEnd/>
              <a:tailEnd type="oval" w="lg" len="lg"/>
            </a:ln>
          </p:spPr>
          <p:txBody>
            <a:bodyPr/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Text Box 21"/>
            <p:cNvSpPr txBox="1">
              <a:spLocks noChangeArrowheads="1"/>
            </p:cNvSpPr>
            <p:nvPr/>
          </p:nvSpPr>
          <p:spPr bwMode="auto">
            <a:xfrm>
              <a:off x="-232924" y="1427684"/>
              <a:ext cx="2267651" cy="533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TW" sz="2000" b="1" kern="0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107</a:t>
              </a:r>
              <a:r>
                <a:rPr lang="zh-TW" altLang="en-US" sz="2000" b="1" kern="0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學年度上</a:t>
              </a:r>
              <a:r>
                <a:rPr lang="zh-TW" altLang="en-US" sz="2000" b="1" kern="0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學期</a:t>
              </a:r>
              <a:endParaRPr lang="en-US" altLang="zh-TW" sz="2000" b="1" kern="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Line 24"/>
            <p:cNvSpPr>
              <a:spLocks noChangeShapeType="1"/>
            </p:cNvSpPr>
            <p:nvPr/>
          </p:nvSpPr>
          <p:spPr bwMode="auto">
            <a:xfrm flipV="1">
              <a:off x="2136775" y="1439862"/>
              <a:ext cx="0" cy="719138"/>
            </a:xfrm>
            <a:prstGeom prst="line">
              <a:avLst/>
            </a:prstGeom>
            <a:noFill/>
            <a:ln w="9525">
              <a:solidFill>
                <a:srgbClr val="FFFF00"/>
              </a:solidFill>
              <a:prstDash val="dash"/>
              <a:round/>
              <a:headEnd/>
              <a:tailEnd type="oval" w="lg" len="lg"/>
            </a:ln>
          </p:spPr>
          <p:txBody>
            <a:bodyPr/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Oval 27"/>
            <p:cNvSpPr>
              <a:spLocks noChangeArrowheads="1"/>
            </p:cNvSpPr>
            <p:nvPr/>
          </p:nvSpPr>
          <p:spPr bwMode="auto">
            <a:xfrm>
              <a:off x="1331913" y="2930525"/>
              <a:ext cx="1611312" cy="1165225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14998"/>
                  </a:srgbClr>
                </a:gs>
                <a:gs pos="100000">
                  <a:srgbClr val="6C6C6C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Gulim" pitchFamily="34" charset="-127"/>
              </a:endParaRPr>
            </a:p>
          </p:txBody>
        </p:sp>
        <p:grpSp>
          <p:nvGrpSpPr>
            <p:cNvPr id="15" name="Group 21"/>
            <p:cNvGrpSpPr>
              <a:grpSpLocks/>
            </p:cNvGrpSpPr>
            <p:nvPr/>
          </p:nvGrpSpPr>
          <p:grpSpPr bwMode="auto">
            <a:xfrm>
              <a:off x="1395984" y="2185225"/>
              <a:ext cx="1481328" cy="1487424"/>
              <a:chOff x="0" y="0"/>
              <a:chExt cx="1481328" cy="1487424"/>
            </a:xfrm>
          </p:grpSpPr>
          <p:pic>
            <p:nvPicPr>
              <p:cNvPr id="44" name="Oval 29"/>
              <p:cNvPicPr>
                <a:picLocks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0" y="0"/>
                <a:ext cx="1481328" cy="14874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5" name="Text Box 23"/>
              <p:cNvSpPr txBox="1">
                <a:spLocks noChangeArrowheads="1"/>
              </p:cNvSpPr>
              <p:nvPr/>
            </p:nvSpPr>
            <p:spPr bwMode="auto">
              <a:xfrm>
                <a:off x="225935" y="229945"/>
                <a:ext cx="1029342" cy="10295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Gulim" pitchFamily="34" charset="-127"/>
                </a:endParaRPr>
              </a:p>
            </p:txBody>
          </p:sp>
        </p:grpSp>
        <p:grpSp>
          <p:nvGrpSpPr>
            <p:cNvPr id="16" name="Group 24"/>
            <p:cNvGrpSpPr>
              <a:grpSpLocks/>
            </p:cNvGrpSpPr>
            <p:nvPr/>
          </p:nvGrpSpPr>
          <p:grpSpPr bwMode="auto">
            <a:xfrm>
              <a:off x="1366838" y="2160590"/>
              <a:ext cx="1533525" cy="1539876"/>
              <a:chOff x="0" y="0"/>
              <a:chExt cx="998" cy="999"/>
            </a:xfrm>
          </p:grpSpPr>
          <p:sp>
            <p:nvSpPr>
              <p:cNvPr id="42" name="Oval 31"/>
              <p:cNvSpPr>
                <a:spLocks noChangeArrowheads="1"/>
              </p:cNvSpPr>
              <p:nvPr/>
            </p:nvSpPr>
            <p:spPr bwMode="auto">
              <a:xfrm>
                <a:off x="348" y="20"/>
                <a:ext cx="264" cy="26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Gulim" pitchFamily="34" charset="-127"/>
                </a:endParaRPr>
              </a:p>
            </p:txBody>
          </p:sp>
          <p:pic>
            <p:nvPicPr>
              <p:cNvPr id="43" name="Picture 32" descr="그림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0"/>
                <a:ext cx="998" cy="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7" name="Text Box 34"/>
            <p:cNvSpPr txBox="1">
              <a:spLocks noChangeArrowheads="1"/>
            </p:cNvSpPr>
            <p:nvPr/>
          </p:nvSpPr>
          <p:spPr bwMode="auto">
            <a:xfrm>
              <a:off x="2040284" y="2625725"/>
              <a:ext cx="175516" cy="4514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TW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Gulim" pitchFamily="34" charset="-127"/>
              </a:endParaRPr>
            </a:p>
          </p:txBody>
        </p:sp>
        <p:sp>
          <p:nvSpPr>
            <p:cNvPr id="18" name="Oval 41"/>
            <p:cNvSpPr>
              <a:spLocks noChangeArrowheads="1"/>
            </p:cNvSpPr>
            <p:nvPr/>
          </p:nvSpPr>
          <p:spPr bwMode="auto">
            <a:xfrm>
              <a:off x="2627313" y="2438400"/>
              <a:ext cx="1792287" cy="12954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14998"/>
                  </a:srgbClr>
                </a:gs>
                <a:gs pos="100000">
                  <a:srgbClr val="6C6C6C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Gulim" pitchFamily="34" charset="-127"/>
              </a:endParaRPr>
            </a:p>
          </p:txBody>
        </p:sp>
        <p:grpSp>
          <p:nvGrpSpPr>
            <p:cNvPr id="19" name="Group 32"/>
            <p:cNvGrpSpPr>
              <a:grpSpLocks/>
            </p:cNvGrpSpPr>
            <p:nvPr/>
          </p:nvGrpSpPr>
          <p:grpSpPr bwMode="auto">
            <a:xfrm>
              <a:off x="2694432" y="1612201"/>
              <a:ext cx="1652016" cy="1652016"/>
              <a:chOff x="0" y="0"/>
              <a:chExt cx="1652016" cy="1652016"/>
            </a:xfrm>
          </p:grpSpPr>
          <p:pic>
            <p:nvPicPr>
              <p:cNvPr id="40" name="Oval 43"/>
              <p:cNvPicPr>
                <a:picLocks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0" y="0"/>
                <a:ext cx="1652016" cy="16520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1" name="Text Box 34"/>
              <p:cNvSpPr txBox="1">
                <a:spLocks noChangeArrowheads="1"/>
              </p:cNvSpPr>
              <p:nvPr/>
            </p:nvSpPr>
            <p:spPr bwMode="auto">
              <a:xfrm>
                <a:off x="254520" y="253657"/>
                <a:ext cx="1146523" cy="11445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Gulim" pitchFamily="34" charset="-127"/>
                </a:endParaRPr>
              </a:p>
            </p:txBody>
          </p:sp>
        </p:grpSp>
        <p:grpSp>
          <p:nvGrpSpPr>
            <p:cNvPr id="20" name="Group 35"/>
            <p:cNvGrpSpPr>
              <a:grpSpLocks/>
            </p:cNvGrpSpPr>
            <p:nvPr/>
          </p:nvGrpSpPr>
          <p:grpSpPr bwMode="auto">
            <a:xfrm>
              <a:off x="2691539" y="1605357"/>
              <a:ext cx="1704977" cy="1721956"/>
              <a:chOff x="27718" y="27396"/>
              <a:chExt cx="1705494" cy="1722645"/>
            </a:xfrm>
          </p:grpSpPr>
          <p:sp>
            <p:nvSpPr>
              <p:cNvPr id="37" name="Oval 45"/>
              <p:cNvSpPr>
                <a:spLocks noChangeArrowheads="1"/>
              </p:cNvSpPr>
              <p:nvPr/>
            </p:nvSpPr>
            <p:spPr bwMode="auto">
              <a:xfrm>
                <a:off x="606664" y="27396"/>
                <a:ext cx="451153" cy="455460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Gulim" pitchFamily="34" charset="-127"/>
                </a:endParaRPr>
              </a:p>
            </p:txBody>
          </p:sp>
          <p:pic>
            <p:nvPicPr>
              <p:cNvPr id="38" name="Picture 46" descr="그림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7718" y="41210"/>
                <a:ext cx="1705494" cy="17088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Text Box 48"/>
              <p:cNvSpPr txBox="1">
                <a:spLocks noChangeArrowheads="1"/>
              </p:cNvSpPr>
              <p:nvPr/>
            </p:nvSpPr>
            <p:spPr bwMode="auto">
              <a:xfrm>
                <a:off x="109748" y="500723"/>
                <a:ext cx="1419177" cy="8621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lvl="0" algn="ctr" defTabSz="914400" latinLnBrk="1">
                  <a:defRPr/>
                </a:pPr>
                <a:r>
                  <a:rPr lang="zh-TW" altLang="en-US" b="1" kern="0" dirty="0">
                    <a:solidFill>
                      <a:srgbClr val="00206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學校課發會</a:t>
                </a:r>
                <a:endParaRPr lang="en-US" altLang="zh-TW" b="1" kern="0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lvl="0" algn="ctr" defTabSz="914400" latinLnBrk="1">
                  <a:defRPr/>
                </a:pPr>
                <a:r>
                  <a:rPr lang="zh-TW" altLang="en-US" b="1" kern="0" dirty="0" smtClean="0">
                    <a:solidFill>
                      <a:srgbClr val="00206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通過</a:t>
                </a:r>
                <a:endParaRPr lang="en-US" altLang="zh-TW" b="1" kern="0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21" name="Line 50"/>
            <p:cNvSpPr>
              <a:spLocks noChangeShapeType="1"/>
            </p:cNvSpPr>
            <p:nvPr/>
          </p:nvSpPr>
          <p:spPr bwMode="auto">
            <a:xfrm flipV="1">
              <a:off x="3522663" y="846137"/>
              <a:ext cx="0" cy="719138"/>
            </a:xfrm>
            <a:prstGeom prst="line">
              <a:avLst/>
            </a:prstGeom>
            <a:noFill/>
            <a:ln w="9525">
              <a:solidFill>
                <a:srgbClr val="FFFF00"/>
              </a:solidFill>
              <a:prstDash val="dash"/>
              <a:round/>
              <a:headEnd/>
              <a:tailEnd type="oval" w="lg" len="lg"/>
            </a:ln>
          </p:spPr>
          <p:txBody>
            <a:bodyPr/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Text Box 51"/>
            <p:cNvSpPr txBox="1">
              <a:spLocks noChangeArrowheads="1"/>
            </p:cNvSpPr>
            <p:nvPr/>
          </p:nvSpPr>
          <p:spPr bwMode="auto">
            <a:xfrm>
              <a:off x="2080279" y="126653"/>
              <a:ext cx="2310558" cy="533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TW" sz="2000" b="1" kern="0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107</a:t>
              </a:r>
              <a:r>
                <a:rPr lang="zh-TW" altLang="en-US" sz="2000" b="1" kern="0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學年度下學期</a:t>
              </a:r>
              <a:endParaRPr lang="en-US" altLang="zh-TW" sz="2000" b="1" kern="0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Line 54"/>
            <p:cNvSpPr>
              <a:spLocks noChangeShapeType="1"/>
            </p:cNvSpPr>
            <p:nvPr/>
          </p:nvSpPr>
          <p:spPr bwMode="auto">
            <a:xfrm flipV="1">
              <a:off x="5081588" y="662204"/>
              <a:ext cx="0" cy="417296"/>
            </a:xfrm>
            <a:prstGeom prst="line">
              <a:avLst/>
            </a:prstGeom>
            <a:noFill/>
            <a:ln w="9525">
              <a:solidFill>
                <a:srgbClr val="FFFF00"/>
              </a:solidFill>
              <a:prstDash val="dash"/>
              <a:round/>
              <a:headEnd/>
              <a:tailEnd type="oval" w="lg" len="lg"/>
            </a:ln>
          </p:spPr>
          <p:txBody>
            <a:bodyPr/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24" name="Group 43"/>
            <p:cNvGrpSpPr>
              <a:grpSpLocks/>
            </p:cNvGrpSpPr>
            <p:nvPr/>
          </p:nvGrpSpPr>
          <p:grpSpPr bwMode="auto">
            <a:xfrm>
              <a:off x="4067187" y="1069977"/>
              <a:ext cx="2027243" cy="2438401"/>
              <a:chOff x="0" y="-4"/>
              <a:chExt cx="1277" cy="1536"/>
            </a:xfrm>
          </p:grpSpPr>
          <p:grpSp>
            <p:nvGrpSpPr>
              <p:cNvPr id="28" name="Group 44"/>
              <p:cNvGrpSpPr>
                <a:grpSpLocks/>
              </p:cNvGrpSpPr>
              <p:nvPr/>
            </p:nvGrpSpPr>
            <p:grpSpPr bwMode="auto">
              <a:xfrm>
                <a:off x="0" y="-4"/>
                <a:ext cx="1277" cy="1536"/>
                <a:chOff x="0" y="-3"/>
                <a:chExt cx="826" cy="992"/>
              </a:xfrm>
            </p:grpSpPr>
            <p:sp>
              <p:nvSpPr>
                <p:cNvPr id="30" name="Oval 57"/>
                <p:cNvSpPr>
                  <a:spLocks noChangeArrowheads="1"/>
                </p:cNvSpPr>
                <p:nvPr/>
              </p:nvSpPr>
              <p:spPr bwMode="auto">
                <a:xfrm>
                  <a:off x="0" y="392"/>
                  <a:ext cx="826" cy="59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>
                        <a:alpha val="14998"/>
                      </a:srgbClr>
                    </a:gs>
                    <a:gs pos="100000">
                      <a:srgbClr val="6C6C6C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marL="0" marR="0" lvl="0" indent="0" defTabSz="91440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ea typeface="Gulim" pitchFamily="34" charset="-127"/>
                  </a:endParaRPr>
                </a:p>
              </p:txBody>
            </p:sp>
            <p:grpSp>
              <p:nvGrpSpPr>
                <p:cNvPr id="31" name="Group 46"/>
                <p:cNvGrpSpPr>
                  <a:grpSpLocks/>
                </p:cNvGrpSpPr>
                <p:nvPr/>
              </p:nvGrpSpPr>
              <p:grpSpPr bwMode="auto">
                <a:xfrm>
                  <a:off x="32" y="12"/>
                  <a:ext cx="760" cy="759"/>
                  <a:chOff x="0" y="0"/>
                  <a:chExt cx="1865376" cy="1865376"/>
                </a:xfrm>
              </p:grpSpPr>
              <p:pic>
                <p:nvPicPr>
                  <p:cNvPr id="35" name="Oval 58"/>
                  <p:cNvPicPr>
                    <a:picLocks noChangeArrowheads="1"/>
                  </p:cNvPicPr>
                  <p:nvPr/>
                </p:nvPicPr>
                <p:blipFill>
                  <a:blip r:embed="rId7" cstate="print">
                    <a:duotone>
                      <a:prstClr val="black"/>
                      <a:schemeClr val="accent2">
                        <a:tint val="45000"/>
                        <a:satMod val="400000"/>
                      </a:schemeClr>
                    </a:duotone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0" y="0"/>
                    <a:ext cx="1865376" cy="186537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36" name="Text Box 4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6112" y="283373"/>
                    <a:ext cx="1296378" cy="129891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marL="0" marR="0" lvl="0" indent="0" defTabSz="91440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ko-KR" alt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ea typeface="Gulim" pitchFamily="34" charset="-127"/>
                    </a:endParaRPr>
                  </a:p>
                </p:txBody>
              </p:sp>
            </p:grpSp>
            <p:grpSp>
              <p:nvGrpSpPr>
                <p:cNvPr id="32" name="Group 49"/>
                <p:cNvGrpSpPr>
                  <a:grpSpLocks/>
                </p:cNvGrpSpPr>
                <p:nvPr/>
              </p:nvGrpSpPr>
              <p:grpSpPr bwMode="auto">
                <a:xfrm>
                  <a:off x="29" y="-3"/>
                  <a:ext cx="788" cy="785"/>
                  <a:chOff x="20" y="-5"/>
                  <a:chExt cx="1000" cy="996"/>
                </a:xfrm>
              </p:grpSpPr>
              <p:sp>
                <p:nvSpPr>
                  <p:cNvPr id="33" name="Oval 60"/>
                  <p:cNvSpPr>
                    <a:spLocks noChangeArrowheads="1"/>
                  </p:cNvSpPr>
                  <p:nvPr/>
                </p:nvSpPr>
                <p:spPr bwMode="auto">
                  <a:xfrm>
                    <a:off x="351" y="17"/>
                    <a:ext cx="264" cy="26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FFF"/>
                      </a:gs>
                      <a:gs pos="100000">
                        <a:srgbClr val="000000"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marL="0" marR="0" lvl="0" indent="0" algn="ctr" defTabSz="91440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ko-KR" alt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ea typeface="Gulim" pitchFamily="34" charset="-127"/>
                    </a:endParaRPr>
                  </a:p>
                </p:txBody>
              </p:sp>
              <p:pic>
                <p:nvPicPr>
                  <p:cNvPr id="34" name="Picture 61" descr="그림1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20" y="-5"/>
                    <a:ext cx="1000" cy="99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</p:grpSp>
          <p:sp>
            <p:nvSpPr>
              <p:cNvPr id="29" name="Text Box 63"/>
              <p:cNvSpPr txBox="1">
                <a:spLocks noChangeArrowheads="1"/>
              </p:cNvSpPr>
              <p:nvPr/>
            </p:nvSpPr>
            <p:spPr bwMode="auto">
              <a:xfrm>
                <a:off x="165" y="289"/>
                <a:ext cx="945" cy="6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lvl="0" algn="ctr" defTabSz="914400" latinLnBrk="1">
                  <a:defRPr/>
                </a:pPr>
                <a:r>
                  <a:rPr lang="zh-TW" altLang="en-US" sz="2400" b="1" kern="0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送教育局</a:t>
                </a:r>
                <a:endParaRPr lang="en-US" altLang="zh-TW" sz="2400" b="1" kern="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lvl="0" algn="ctr" defTabSz="914400" latinLnBrk="1">
                  <a:defRPr/>
                </a:pPr>
                <a:r>
                  <a:rPr lang="zh-TW" altLang="en-US" sz="2400" b="1" kern="0" dirty="0" smtClean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備查</a:t>
                </a:r>
                <a:endParaRPr lang="en-US" altLang="zh-TW" sz="2400" b="1" kern="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25" name="Text Box 65"/>
            <p:cNvSpPr txBox="1">
              <a:spLocks noChangeArrowheads="1"/>
            </p:cNvSpPr>
            <p:nvPr/>
          </p:nvSpPr>
          <p:spPr bwMode="auto">
            <a:xfrm>
              <a:off x="4419600" y="126653"/>
              <a:ext cx="1935148" cy="533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TW" sz="2000" b="1" kern="0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108</a:t>
              </a:r>
              <a:r>
                <a:rPr lang="zh-TW" altLang="en-US" sz="2000" b="1" kern="0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</a:t>
              </a:r>
              <a:r>
                <a:rPr lang="en-US" altLang="zh-TW" sz="2000" b="1" kern="0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en-US" sz="2000" b="1" kern="0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月</a:t>
              </a:r>
              <a:r>
                <a:rPr lang="en-US" altLang="zh-TW" sz="2000" b="1" kern="0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-8</a:t>
              </a:r>
              <a:r>
                <a:rPr lang="zh-TW" altLang="en-US" sz="2000" b="1" kern="0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月</a:t>
              </a:r>
              <a:endParaRPr lang="en-US" altLang="zh-TW" sz="2000" b="1" kern="0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6" name="Text Box 18"/>
            <p:cNvSpPr txBox="1">
              <a:spLocks noChangeArrowheads="1"/>
            </p:cNvSpPr>
            <p:nvPr/>
          </p:nvSpPr>
          <p:spPr bwMode="auto">
            <a:xfrm>
              <a:off x="1523306" y="2460380"/>
              <a:ext cx="1174135" cy="861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完成</a:t>
              </a:r>
              <a:endParaRPr kumimoji="0" lang="en-US" altLang="zh-TW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0" marR="0" lvl="0" indent="0" algn="ctr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課程</a:t>
              </a:r>
              <a:r>
                <a:rPr kumimoji="0" lang="zh-TW" altLang="en-US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計畫</a:t>
              </a:r>
              <a:endParaRPr kumimoji="0" lang="en-US" altLang="zh-TW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7" name="Text Box 51"/>
            <p:cNvSpPr txBox="1">
              <a:spLocks noChangeArrowheads="1"/>
            </p:cNvSpPr>
            <p:nvPr/>
          </p:nvSpPr>
          <p:spPr bwMode="auto">
            <a:xfrm>
              <a:off x="885005" y="853949"/>
              <a:ext cx="2310558" cy="533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TW" sz="2000" b="1" kern="0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107</a:t>
              </a:r>
              <a:r>
                <a:rPr lang="zh-TW" altLang="en-US" sz="2000" b="1" kern="0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學年度下學期</a:t>
              </a:r>
              <a:endParaRPr lang="en-US" altLang="zh-TW" sz="2000" b="1" kern="0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9644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75976" y="213243"/>
            <a:ext cx="83920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3200" b="1" dirty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新北市立鳳鳴</a:t>
            </a:r>
            <a:r>
              <a:rPr lang="zh-TW" altLang="en-US" sz="32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國民中學　　學校</a:t>
            </a:r>
            <a:r>
              <a:rPr lang="zh-TW" altLang="en-US" sz="3200" b="1" dirty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本位課程架構</a:t>
            </a:r>
            <a:endParaRPr lang="zh-TW" altLang="en-US" sz="3200" b="1" dirty="0">
              <a:gradFill flip="none" rotWithShape="1">
                <a:gsLst>
                  <a:gs pos="0">
                    <a:srgbClr val="C5B579">
                      <a:shade val="30000"/>
                      <a:satMod val="115000"/>
                    </a:srgbClr>
                  </a:gs>
                  <a:gs pos="50000">
                    <a:srgbClr val="C5B579">
                      <a:shade val="67500"/>
                      <a:satMod val="115000"/>
                    </a:srgbClr>
                  </a:gs>
                  <a:gs pos="100000">
                    <a:srgbClr val="C5B579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圓角矩形 2"/>
          <p:cNvSpPr/>
          <p:nvPr/>
        </p:nvSpPr>
        <p:spPr>
          <a:xfrm>
            <a:off x="1376359" y="815348"/>
            <a:ext cx="6391274" cy="4212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D</a:t>
            </a:r>
            <a:r>
              <a:rPr lang="en-US" altLang="zh-TW" b="1" dirty="0" smtClean="0">
                <a:latin typeface="Arial Black" panose="020B0A04020102020204" pitchFamily="34" charset="0"/>
              </a:rPr>
              <a:t>evelopment  </a:t>
            </a:r>
            <a:r>
              <a:rPr lang="en-US" altLang="zh-TW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R</a:t>
            </a:r>
            <a:r>
              <a:rPr lang="en-US" altLang="zh-TW" b="1" dirty="0" smtClean="0">
                <a:latin typeface="Arial Black" panose="020B0A04020102020204" pitchFamily="34" charset="0"/>
              </a:rPr>
              <a:t>eading  </a:t>
            </a:r>
            <a:r>
              <a:rPr lang="en-US" altLang="zh-TW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E</a:t>
            </a:r>
            <a:r>
              <a:rPr lang="en-US" altLang="zh-TW" b="1" dirty="0" smtClean="0">
                <a:latin typeface="Arial Black" panose="020B0A04020102020204" pitchFamily="34" charset="0"/>
              </a:rPr>
              <a:t>nvironment  </a:t>
            </a:r>
            <a:r>
              <a:rPr lang="en-US" altLang="zh-TW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A</a:t>
            </a:r>
            <a:r>
              <a:rPr lang="en-US" altLang="zh-TW" b="1" dirty="0" smtClean="0">
                <a:latin typeface="Arial Black" panose="020B0A04020102020204" pitchFamily="34" charset="0"/>
              </a:rPr>
              <a:t>rt  </a:t>
            </a:r>
            <a:r>
              <a:rPr lang="en-US" altLang="zh-TW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M</a:t>
            </a:r>
            <a:r>
              <a:rPr lang="en-US" altLang="zh-TW" b="1" dirty="0" smtClean="0">
                <a:latin typeface="Arial Black" panose="020B0A04020102020204" pitchFamily="34" charset="0"/>
              </a:rPr>
              <a:t>aker</a:t>
            </a:r>
            <a:endParaRPr lang="zh-TW" altLang="en-US" b="1" dirty="0">
              <a:latin typeface="Arial Black" panose="020B0A04020102020204" pitchFamily="34" charset="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859627" y="1332320"/>
            <a:ext cx="7424737" cy="421243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自主行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動　　　　　　　溝通互動　　　　　　　社會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參與</a:t>
            </a:r>
          </a:p>
        </p:txBody>
      </p:sp>
      <p:grpSp>
        <p:nvGrpSpPr>
          <p:cNvPr id="45" name="群組 44"/>
          <p:cNvGrpSpPr/>
          <p:nvPr/>
        </p:nvGrpSpPr>
        <p:grpSpPr>
          <a:xfrm>
            <a:off x="263558" y="1859168"/>
            <a:ext cx="2167697" cy="3524250"/>
            <a:chOff x="191310" y="1428750"/>
            <a:chExt cx="2167697" cy="3524250"/>
          </a:xfrm>
        </p:grpSpPr>
        <p:sp>
          <p:nvSpPr>
            <p:cNvPr id="6" name="圓角矩形 5"/>
            <p:cNvSpPr/>
            <p:nvPr/>
          </p:nvSpPr>
          <p:spPr>
            <a:xfrm>
              <a:off x="191310" y="1428750"/>
              <a:ext cx="2167697" cy="352425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zh-TW" altLang="en-US" sz="2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部定課程</a:t>
              </a:r>
              <a:endPara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400" b="1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奠定適性發展的基礎</a:t>
              </a:r>
              <a:endParaRPr lang="en-US" altLang="zh-TW" sz="1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13145" y="1990724"/>
              <a:ext cx="1724026" cy="234315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領域學習課程</a:t>
              </a:r>
              <a:endParaRPr lang="en-US" altLang="zh-TW" sz="20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語文</a:t>
              </a:r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領域</a:t>
              </a:r>
            </a:p>
            <a:p>
              <a:pPr algn="ctr"/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數學領域</a:t>
              </a:r>
            </a:p>
            <a:p>
              <a:pPr algn="ctr"/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自然科學領域</a:t>
              </a:r>
            </a:p>
            <a:p>
              <a:pPr algn="ctr"/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社會領域</a:t>
              </a:r>
            </a:p>
            <a:p>
              <a:pPr algn="ctr"/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健康與體育領域</a:t>
              </a:r>
            </a:p>
            <a:p>
              <a:pPr algn="ctr"/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綜合活動領域</a:t>
              </a:r>
              <a:endPara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藝術與人文領域</a:t>
              </a:r>
            </a:p>
            <a:p>
              <a:pPr algn="ctr"/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科技領域</a:t>
              </a:r>
            </a:p>
          </p:txBody>
        </p:sp>
      </p:grpSp>
      <p:grpSp>
        <p:nvGrpSpPr>
          <p:cNvPr id="47" name="群組 46"/>
          <p:cNvGrpSpPr/>
          <p:nvPr/>
        </p:nvGrpSpPr>
        <p:grpSpPr>
          <a:xfrm>
            <a:off x="2544364" y="1859168"/>
            <a:ext cx="4199765" cy="3524250"/>
            <a:chOff x="2472116" y="1428750"/>
            <a:chExt cx="4199765" cy="3524250"/>
          </a:xfrm>
        </p:grpSpPr>
        <p:sp>
          <p:nvSpPr>
            <p:cNvPr id="8" name="圓角矩形 7"/>
            <p:cNvSpPr/>
            <p:nvPr/>
          </p:nvSpPr>
          <p:spPr>
            <a:xfrm>
              <a:off x="2472116" y="1428750"/>
              <a:ext cx="4199765" cy="3524250"/>
            </a:xfrm>
            <a:prstGeom prst="roundRect">
              <a:avLst>
                <a:gd name="adj" fmla="val 9099"/>
              </a:avLst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zh-TW" altLang="en-US" sz="2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校訂課程</a:t>
              </a:r>
              <a:endPara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zh-TW" sz="1400" b="1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使</a:t>
              </a:r>
              <a:r>
                <a:rPr lang="zh-TW" altLang="zh-TW" sz="14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學生多元</a:t>
              </a:r>
              <a:r>
                <a:rPr lang="zh-TW" altLang="zh-TW" sz="1400" b="1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智慧得以公平</a:t>
              </a:r>
              <a:r>
                <a:rPr lang="zh-TW" altLang="zh-TW" sz="14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發展</a:t>
              </a:r>
              <a:endParaRPr lang="zh-TW" altLang="en-US" sz="1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grpSp>
          <p:nvGrpSpPr>
            <p:cNvPr id="18" name="群組 17"/>
            <p:cNvGrpSpPr/>
            <p:nvPr/>
          </p:nvGrpSpPr>
          <p:grpSpPr>
            <a:xfrm>
              <a:off x="2698333" y="1990724"/>
              <a:ext cx="3747330" cy="2343151"/>
              <a:chOff x="2424111" y="1990725"/>
              <a:chExt cx="3747330" cy="2343151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2424111" y="1990725"/>
                <a:ext cx="2481264" cy="885825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2000" b="1" dirty="0">
                    <a:solidFill>
                      <a:srgbClr val="FFFF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統整性議題</a:t>
                </a:r>
                <a:r>
                  <a:rPr lang="zh-TW" altLang="en-US" sz="2000" b="1" dirty="0" smtClean="0">
                    <a:solidFill>
                      <a:srgbClr val="FFFF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課程</a:t>
                </a:r>
                <a:endParaRPr lang="en-US" altLang="zh-TW" sz="2000" b="1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zh-TW" altLang="en-US" sz="1600" b="1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鳳鳴文選　英語歌謠</a:t>
                </a:r>
                <a:endParaRPr lang="en-US" altLang="zh-TW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zh-TW" altLang="en-US" sz="1600" b="1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手繪旅行　生活數理</a:t>
                </a:r>
                <a:endPara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424111" y="2940607"/>
                <a:ext cx="2481264" cy="659843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2000" b="1" dirty="0">
                    <a:solidFill>
                      <a:srgbClr val="FFFF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社團活動與技藝課程</a:t>
                </a:r>
                <a:endParaRPr lang="en-US" altLang="zh-TW" sz="20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zh-TW" altLang="en-US" sz="1600" b="1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多元社團　職能探究</a:t>
                </a:r>
                <a:endPara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2424111" y="3664508"/>
                <a:ext cx="2481264" cy="66936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2000" b="1" dirty="0">
                    <a:solidFill>
                      <a:srgbClr val="FFFF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其他類</a:t>
                </a:r>
                <a:r>
                  <a:rPr lang="zh-TW" altLang="en-US" sz="2000" b="1" dirty="0" smtClean="0">
                    <a:solidFill>
                      <a:srgbClr val="FFFF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課程</a:t>
                </a:r>
                <a:endParaRPr lang="en-US" altLang="zh-TW" sz="2000" b="1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zh-TW" altLang="en-US" sz="1600" b="1" dirty="0" smtClean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鳳鳴講堂　班級自治</a:t>
                </a:r>
                <a:endParaRPr lang="en-US" altLang="zh-TW" sz="16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4972050" y="1990725"/>
                <a:ext cx="1199391" cy="234315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2000" b="1" dirty="0" smtClean="0">
                    <a:solidFill>
                      <a:srgbClr val="FFFF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特殊</a:t>
                </a:r>
                <a:r>
                  <a:rPr lang="zh-TW" altLang="en-US" sz="2000" b="1" dirty="0">
                    <a:solidFill>
                      <a:srgbClr val="FFFF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需求領域</a:t>
                </a:r>
                <a:r>
                  <a:rPr lang="zh-TW" altLang="en-US" sz="2000" b="1" dirty="0" smtClean="0">
                    <a:solidFill>
                      <a:srgbClr val="FFFF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課程</a:t>
                </a:r>
                <a:endParaRPr lang="en-US" altLang="zh-TW" sz="2000" b="1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endParaRPr lang="en-US" altLang="zh-TW" sz="16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zh-TW" altLang="en-US" sz="1600" b="1" dirty="0" smtClean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機能訓練</a:t>
                </a:r>
                <a:endPara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zh-TW" altLang="en-US" sz="1600" b="1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生活管理</a:t>
                </a:r>
              </a:p>
              <a:p>
                <a:pPr algn="ctr"/>
                <a:r>
                  <a:rPr lang="zh-TW" altLang="en-US" sz="1600" b="1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職業教育</a:t>
                </a:r>
              </a:p>
            </p:txBody>
          </p:sp>
        </p:grpSp>
      </p:grpSp>
      <p:grpSp>
        <p:nvGrpSpPr>
          <p:cNvPr id="46" name="群組 45"/>
          <p:cNvGrpSpPr/>
          <p:nvPr/>
        </p:nvGrpSpPr>
        <p:grpSpPr>
          <a:xfrm>
            <a:off x="6857238" y="1859168"/>
            <a:ext cx="2167697" cy="3524250"/>
            <a:chOff x="6784990" y="1428750"/>
            <a:chExt cx="2167697" cy="3524250"/>
          </a:xfrm>
        </p:grpSpPr>
        <p:sp>
          <p:nvSpPr>
            <p:cNvPr id="19" name="圓角矩形 18"/>
            <p:cNvSpPr/>
            <p:nvPr/>
          </p:nvSpPr>
          <p:spPr>
            <a:xfrm>
              <a:off x="6784990" y="1428750"/>
              <a:ext cx="2167697" cy="352425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zh-TW" altLang="en-US" sz="2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潛在課程</a:t>
              </a:r>
              <a:endPara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4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營造友善的幸福學園</a:t>
              </a:r>
              <a:endParaRPr lang="en-US" altLang="zh-TW" sz="1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7006825" y="1990724"/>
              <a:ext cx="1724026" cy="234315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b="1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師生關係</a:t>
              </a:r>
              <a:endParaRPr lang="en-US" altLang="zh-TW" sz="20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0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2000" b="1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校園環境</a:t>
              </a:r>
              <a:endParaRPr lang="en-US" altLang="zh-TW" sz="20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0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2000" b="1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同儕文化</a:t>
              </a:r>
              <a:endParaRPr lang="en-US" altLang="zh-TW" sz="20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0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2000" b="1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學生自治</a:t>
              </a:r>
              <a:endParaRPr lang="zh-TW" altLang="en-US" sz="20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0" name="圓角矩形 29"/>
          <p:cNvSpPr/>
          <p:nvPr/>
        </p:nvSpPr>
        <p:spPr>
          <a:xfrm>
            <a:off x="119060" y="6089919"/>
            <a:ext cx="8905875" cy="42124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健康活力　　　　　</a:t>
            </a:r>
            <a:r>
              <a:rPr lang="zh-TW" altLang="en-US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關懷</a:t>
            </a:r>
            <a:r>
              <a:rPr lang="zh-TW" altLang="en-US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感恩　　　　　</a:t>
            </a:r>
            <a:r>
              <a:rPr lang="zh-TW" altLang="en-US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精緻</a:t>
            </a:r>
            <a:r>
              <a:rPr lang="zh-TW" altLang="en-US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卓越　　　　　</a:t>
            </a:r>
            <a:r>
              <a:rPr lang="zh-TW" altLang="en-US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和諧</a:t>
            </a:r>
            <a:r>
              <a:rPr lang="zh-TW" altLang="en-US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創新</a:t>
            </a:r>
          </a:p>
        </p:txBody>
      </p:sp>
      <p:grpSp>
        <p:nvGrpSpPr>
          <p:cNvPr id="44" name="群組 43"/>
          <p:cNvGrpSpPr/>
          <p:nvPr/>
        </p:nvGrpSpPr>
        <p:grpSpPr>
          <a:xfrm>
            <a:off x="119063" y="5493781"/>
            <a:ext cx="8905872" cy="490534"/>
            <a:chOff x="119060" y="5029199"/>
            <a:chExt cx="8905872" cy="490534"/>
          </a:xfrm>
        </p:grpSpPr>
        <p:sp>
          <p:nvSpPr>
            <p:cNvPr id="21" name="圓角矩形 20"/>
            <p:cNvSpPr/>
            <p:nvPr/>
          </p:nvSpPr>
          <p:spPr>
            <a:xfrm>
              <a:off x="119060" y="5029199"/>
              <a:ext cx="947738" cy="48577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1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身心素質與自我精進</a:t>
              </a:r>
            </a:p>
          </p:txBody>
        </p:sp>
        <p:sp>
          <p:nvSpPr>
            <p:cNvPr id="36" name="圓角矩形 35"/>
            <p:cNvSpPr/>
            <p:nvPr/>
          </p:nvSpPr>
          <p:spPr>
            <a:xfrm>
              <a:off x="4098127" y="5029199"/>
              <a:ext cx="947738" cy="48577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1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科技資訊與媒體素養</a:t>
              </a:r>
            </a:p>
          </p:txBody>
        </p:sp>
        <p:sp>
          <p:nvSpPr>
            <p:cNvPr id="37" name="圓角矩形 36"/>
            <p:cNvSpPr/>
            <p:nvPr/>
          </p:nvSpPr>
          <p:spPr>
            <a:xfrm>
              <a:off x="8077194" y="5029199"/>
              <a:ext cx="947738" cy="48577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1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多元文化與國際理解</a:t>
              </a:r>
            </a:p>
          </p:txBody>
        </p:sp>
        <p:sp>
          <p:nvSpPr>
            <p:cNvPr id="38" name="圓角矩形 37"/>
            <p:cNvSpPr/>
            <p:nvPr/>
          </p:nvSpPr>
          <p:spPr>
            <a:xfrm>
              <a:off x="6087660" y="5029199"/>
              <a:ext cx="947738" cy="48577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1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道德實踐與公民意識</a:t>
              </a:r>
            </a:p>
          </p:txBody>
        </p:sp>
        <p:sp>
          <p:nvSpPr>
            <p:cNvPr id="39" name="圓角矩形 38"/>
            <p:cNvSpPr/>
            <p:nvPr/>
          </p:nvSpPr>
          <p:spPr>
            <a:xfrm>
              <a:off x="2108593" y="5029199"/>
              <a:ext cx="947738" cy="48577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1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規劃執行與創新應變</a:t>
              </a:r>
            </a:p>
          </p:txBody>
        </p:sp>
        <p:sp>
          <p:nvSpPr>
            <p:cNvPr id="40" name="圓角矩形 39"/>
            <p:cNvSpPr/>
            <p:nvPr/>
          </p:nvSpPr>
          <p:spPr>
            <a:xfrm>
              <a:off x="1113826" y="5033958"/>
              <a:ext cx="947738" cy="48577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1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系統思考與解決問題</a:t>
              </a:r>
            </a:p>
          </p:txBody>
        </p:sp>
        <p:sp>
          <p:nvSpPr>
            <p:cNvPr id="41" name="圓角矩形 40"/>
            <p:cNvSpPr/>
            <p:nvPr/>
          </p:nvSpPr>
          <p:spPr>
            <a:xfrm>
              <a:off x="3103359" y="5033958"/>
              <a:ext cx="947738" cy="48577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1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符號運用與溝通表達</a:t>
              </a:r>
            </a:p>
          </p:txBody>
        </p:sp>
        <p:sp>
          <p:nvSpPr>
            <p:cNvPr id="42" name="圓角矩形 41"/>
            <p:cNvSpPr/>
            <p:nvPr/>
          </p:nvSpPr>
          <p:spPr>
            <a:xfrm>
              <a:off x="5092892" y="5033958"/>
              <a:ext cx="947738" cy="48577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1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藝術涵養與美感素養</a:t>
              </a:r>
            </a:p>
          </p:txBody>
        </p:sp>
        <p:sp>
          <p:nvSpPr>
            <p:cNvPr id="43" name="圓角矩形 42"/>
            <p:cNvSpPr/>
            <p:nvPr/>
          </p:nvSpPr>
          <p:spPr>
            <a:xfrm>
              <a:off x="7082425" y="5029199"/>
              <a:ext cx="947738" cy="48577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1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人際關係與團隊合作</a:t>
              </a:r>
            </a:p>
          </p:txBody>
        </p:sp>
      </p:grpSp>
      <p:sp>
        <p:nvSpPr>
          <p:cNvPr id="31" name="矩形 30"/>
          <p:cNvSpPr/>
          <p:nvPr/>
        </p:nvSpPr>
        <p:spPr>
          <a:xfrm>
            <a:off x="2780702" y="4095323"/>
            <a:ext cx="2481264" cy="668969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矩形 31"/>
          <p:cNvSpPr/>
          <p:nvPr/>
        </p:nvSpPr>
        <p:spPr>
          <a:xfrm>
            <a:off x="2780702" y="2427638"/>
            <a:ext cx="2481264" cy="88582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5048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2675483" y="213243"/>
            <a:ext cx="37930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sz="3200" b="1" dirty="0" smtClean="0">
                <a:gradFill flip="none" rotWithShape="1">
                  <a:gsLst>
                    <a:gs pos="0">
                      <a:srgbClr val="C5B579">
                        <a:shade val="30000"/>
                        <a:satMod val="115000"/>
                      </a:srgbClr>
                    </a:gs>
                    <a:gs pos="50000">
                      <a:srgbClr val="C5B579">
                        <a:shade val="67500"/>
                        <a:satMod val="115000"/>
                      </a:srgbClr>
                    </a:gs>
                    <a:gs pos="100000">
                      <a:srgbClr val="C5B57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3200" b="1" dirty="0" smtClean="0">
                <a:gradFill flip="none" rotWithShape="1">
                  <a:gsLst>
                    <a:gs pos="0">
                      <a:srgbClr val="C5B579">
                        <a:shade val="30000"/>
                        <a:satMod val="115000"/>
                      </a:srgbClr>
                    </a:gs>
                    <a:gs pos="50000">
                      <a:srgbClr val="C5B579">
                        <a:shade val="67500"/>
                        <a:satMod val="115000"/>
                      </a:srgbClr>
                    </a:gs>
                    <a:gs pos="100000">
                      <a:srgbClr val="C5B579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學年度工作執掌</a:t>
            </a:r>
            <a:endParaRPr lang="zh-TW" altLang="en-US" sz="3200" b="1" dirty="0">
              <a:gradFill flip="none" rotWithShape="1">
                <a:gsLst>
                  <a:gs pos="0">
                    <a:srgbClr val="C5B579">
                      <a:shade val="30000"/>
                      <a:satMod val="115000"/>
                    </a:srgbClr>
                  </a:gs>
                  <a:gs pos="50000">
                    <a:srgbClr val="C5B579">
                      <a:shade val="67500"/>
                      <a:satMod val="115000"/>
                    </a:srgbClr>
                  </a:gs>
                  <a:gs pos="100000">
                    <a:srgbClr val="C5B579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123824" y="798018"/>
            <a:ext cx="1057275" cy="9470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行政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單位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1247773" y="798018"/>
            <a:ext cx="7781927" cy="44616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各處室規劃鳳鳴講堂、完成課程計畫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1247768" y="1297146"/>
            <a:ext cx="7781927" cy="44794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主任依各處室規劃召開</a:t>
            </a:r>
            <a:r>
              <a: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次共同協調會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123824" y="1887304"/>
            <a:ext cx="1057275" cy="3030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教學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單位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1247768" y="2788613"/>
            <a:ext cx="7781927" cy="1568494"/>
          </a:xfrm>
          <a:prstGeom prst="roundRect">
            <a:avLst>
              <a:gd name="adj" fmla="val 55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第一次領域會議</a:t>
            </a:r>
            <a:endParaRPr lang="en-US" altLang="zh-TW" sz="24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宣達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十二年國教課程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綱要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第三次領域會議</a:t>
            </a:r>
            <a:endParaRPr lang="en-US" altLang="zh-TW" sz="24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導向研習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分享、宣達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十二年國教素養導向教學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圓角矩形 13"/>
          <p:cNvSpPr/>
          <p:nvPr/>
        </p:nvSpPr>
        <p:spPr>
          <a:xfrm>
            <a:off x="1247768" y="1887304"/>
            <a:ext cx="7781927" cy="848346"/>
          </a:xfrm>
          <a:prstGeom prst="roundRect">
            <a:avLst>
              <a:gd name="adj" fmla="val 11765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02/26 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十二年國教課程綱要</a:t>
            </a:r>
            <a:endParaRPr lang="en-US" altLang="zh-TW" sz="24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04/09 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十二年國教素養導向教學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</a:t>
            </a:r>
            <a:endParaRPr lang="en-US" altLang="zh-TW" sz="24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圓角矩形 14"/>
          <p:cNvSpPr/>
          <p:nvPr/>
        </p:nvSpPr>
        <p:spPr>
          <a:xfrm>
            <a:off x="1247768" y="4408370"/>
            <a:ext cx="7781927" cy="50913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校訂課程討論與規劃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圓角矩形 16"/>
          <p:cNvSpPr/>
          <p:nvPr/>
        </p:nvSpPr>
        <p:spPr>
          <a:xfrm>
            <a:off x="123824" y="5059722"/>
            <a:ext cx="1057275" cy="76005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培力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工作坊</a:t>
            </a:r>
            <a:endParaRPr lang="en-US" alt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1247768" y="5961992"/>
            <a:ext cx="7781927" cy="800687"/>
          </a:xfrm>
          <a:prstGeom prst="roundRect">
            <a:avLst>
              <a:gd name="adj" fmla="val 55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成為種子教師</a:t>
            </a:r>
            <a:endParaRPr lang="en-US" altLang="zh-TW" sz="24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協助領域規劃課程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123824" y="5961992"/>
            <a:ext cx="1057275" cy="825437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</a:t>
            </a:r>
            <a:r>
              <a:rPr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核心小組</a:t>
            </a:r>
            <a:endPara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/>
        </p:nvSpPr>
        <p:spPr>
          <a:xfrm>
            <a:off x="1247768" y="5059721"/>
            <a:ext cx="7781927" cy="760054"/>
          </a:xfrm>
          <a:prstGeom prst="roundRect">
            <a:avLst>
              <a:gd name="adj" fmla="val 55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帶回最新資訊</a:t>
            </a:r>
            <a:endParaRPr lang="en-US" altLang="zh-TW" sz="24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成為種子教師</a:t>
            </a:r>
            <a:endParaRPr lang="en-US" altLang="zh-TW" sz="24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499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7489"/>
            <a:ext cx="7772400" cy="906462"/>
          </a:xfrm>
        </p:spPr>
        <p:txBody>
          <a:bodyPr anchor="ctr">
            <a:normAutofit/>
          </a:bodyPr>
          <a:lstStyle/>
          <a:p>
            <a:pPr algn="r"/>
            <a:r>
              <a:rPr lang="zh-TW" altLang="en-US" sz="48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鐘點費運用</a:t>
            </a:r>
            <a:r>
              <a:rPr lang="en-US" altLang="zh-TW" sz="36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(106</a:t>
            </a:r>
            <a:r>
              <a:rPr lang="zh-TW" altLang="en-US" sz="36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</a:t>
            </a:r>
            <a:r>
              <a:rPr lang="en-US" altLang="zh-TW" sz="36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3600" b="1" dirty="0">
              <a:gradFill flip="none" rotWithShape="1">
                <a:gsLst>
                  <a:gs pos="0">
                    <a:srgbClr val="988642">
                      <a:shade val="30000"/>
                      <a:satMod val="115000"/>
                    </a:srgbClr>
                  </a:gs>
                  <a:gs pos="50000">
                    <a:srgbClr val="988642">
                      <a:shade val="67500"/>
                      <a:satMod val="115000"/>
                    </a:srgbClr>
                  </a:gs>
                  <a:gs pos="100000">
                    <a:srgbClr val="988642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90525" y="1657350"/>
            <a:ext cx="8315326" cy="5010150"/>
          </a:xfrm>
        </p:spPr>
        <p:txBody>
          <a:bodyPr anchor="t">
            <a:normAutofit/>
          </a:bodyPr>
          <a:lstStyle/>
          <a:p>
            <a:pPr algn="l"/>
            <a:r>
              <a:rPr lang="zh-TW" altLang="en-US" sz="44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教務處、學務處、輔導處規劃</a:t>
            </a:r>
            <a:endParaRPr lang="en-US" altLang="zh-TW" sz="4400" b="1" dirty="0" smtClean="0">
              <a:solidFill>
                <a:srgbClr val="C5B57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zh-TW" altLang="en-US" sz="44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各處室鐘點費</a:t>
            </a:r>
            <a:endParaRPr lang="en-US" altLang="zh-TW" sz="4400" b="1" dirty="0" smtClean="0">
              <a:solidFill>
                <a:srgbClr val="C5B57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66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66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小時</a:t>
            </a:r>
            <a:endParaRPr lang="en-US" altLang="zh-TW" sz="6600" b="1" dirty="0" smtClean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2232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7489"/>
            <a:ext cx="7772400" cy="906462"/>
          </a:xfrm>
        </p:spPr>
        <p:txBody>
          <a:bodyPr anchor="ctr">
            <a:normAutofit/>
          </a:bodyPr>
          <a:lstStyle/>
          <a:p>
            <a:pPr algn="r"/>
            <a:r>
              <a:rPr lang="zh-TW" altLang="en-US" sz="48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鐘點費運用</a:t>
            </a:r>
            <a:r>
              <a:rPr lang="en-US" altLang="zh-TW" sz="36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(106</a:t>
            </a:r>
            <a:r>
              <a:rPr lang="zh-TW" altLang="en-US" sz="36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</a:t>
            </a:r>
            <a:r>
              <a:rPr lang="en-US" altLang="zh-TW" sz="36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3600" b="1" dirty="0">
              <a:gradFill flip="none" rotWithShape="1">
                <a:gsLst>
                  <a:gs pos="0">
                    <a:srgbClr val="988642">
                      <a:shade val="30000"/>
                      <a:satMod val="115000"/>
                    </a:srgbClr>
                  </a:gs>
                  <a:gs pos="50000">
                    <a:srgbClr val="988642">
                      <a:shade val="67500"/>
                      <a:satMod val="115000"/>
                    </a:srgbClr>
                  </a:gs>
                  <a:gs pos="100000">
                    <a:srgbClr val="988642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90525" y="1657350"/>
            <a:ext cx="8315326" cy="5010150"/>
          </a:xfrm>
        </p:spPr>
        <p:txBody>
          <a:bodyPr anchor="t">
            <a:normAutofit/>
          </a:bodyPr>
          <a:lstStyle/>
          <a:p>
            <a:pPr algn="l"/>
            <a:r>
              <a:rPr lang="zh-TW" altLang="en-US" sz="44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三處室主任</a:t>
            </a:r>
            <a:endParaRPr lang="en-US" altLang="zh-TW" sz="4400" b="1" dirty="0" smtClean="0">
              <a:solidFill>
                <a:srgbClr val="C5B57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66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66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次共同協調會</a:t>
            </a:r>
            <a:endParaRPr lang="en-US" altLang="zh-TW" sz="6600" b="1" dirty="0" smtClean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3285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7489"/>
            <a:ext cx="7772400" cy="906462"/>
          </a:xfrm>
        </p:spPr>
        <p:txBody>
          <a:bodyPr anchor="ctr">
            <a:normAutofit/>
          </a:bodyPr>
          <a:lstStyle/>
          <a:p>
            <a:pPr algn="r"/>
            <a:r>
              <a:rPr lang="zh-TW" altLang="en-US" sz="48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鐘點費運用</a:t>
            </a:r>
            <a:r>
              <a:rPr lang="en-US" altLang="zh-TW" sz="3600" b="1" dirty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(106</a:t>
            </a:r>
            <a:r>
              <a:rPr lang="zh-TW" altLang="en-US" sz="3600" b="1" dirty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</a:t>
            </a:r>
            <a:r>
              <a:rPr lang="en-US" altLang="zh-TW" sz="3600" b="1" dirty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3600" b="1" dirty="0">
              <a:gradFill flip="none" rotWithShape="1">
                <a:gsLst>
                  <a:gs pos="0">
                    <a:srgbClr val="988642">
                      <a:shade val="30000"/>
                      <a:satMod val="115000"/>
                    </a:srgbClr>
                  </a:gs>
                  <a:gs pos="50000">
                    <a:srgbClr val="988642">
                      <a:shade val="67500"/>
                      <a:satMod val="115000"/>
                    </a:srgbClr>
                  </a:gs>
                  <a:gs pos="100000">
                    <a:srgbClr val="988642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90525" y="1657350"/>
            <a:ext cx="8534400" cy="5010150"/>
          </a:xfrm>
        </p:spPr>
        <p:txBody>
          <a:bodyPr anchor="t">
            <a:normAutofit/>
          </a:bodyPr>
          <a:lstStyle/>
          <a:p>
            <a:pPr algn="l"/>
            <a:r>
              <a:rPr lang="zh-TW" altLang="en-US" sz="44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由八大領域領召佈達教務處說明</a:t>
            </a:r>
            <a:endParaRPr lang="en-US" altLang="zh-TW" sz="4400" b="1" dirty="0" smtClean="0">
              <a:solidFill>
                <a:srgbClr val="C5B57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en-US" altLang="zh-TW" sz="4400" b="1" dirty="0" smtClean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2/26</a:t>
            </a:r>
            <a:r>
              <a:rPr lang="zh-TW" altLang="en-US" sz="4400" b="1" dirty="0" smtClean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十二年國教課程綱要</a:t>
            </a:r>
            <a:endParaRPr lang="en-US" altLang="zh-TW" sz="4400" b="1" dirty="0" smtClean="0">
              <a:solidFill>
                <a:srgbClr val="FFC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en-US" altLang="zh-TW" sz="4400" b="1" dirty="0" smtClean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4/9 </a:t>
            </a:r>
            <a:r>
              <a:rPr lang="zh-TW" altLang="en-US" sz="4400" b="1" dirty="0" smtClean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十二年國教素養導向教學設計</a:t>
            </a:r>
            <a:endParaRPr lang="en-US" altLang="zh-TW" sz="4400" b="1" dirty="0" smtClean="0">
              <a:solidFill>
                <a:srgbClr val="FFC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zh-TW" altLang="en-US" sz="44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各領域召集人鐘點費</a:t>
            </a:r>
            <a:endParaRPr lang="en-US" altLang="zh-TW" sz="4400" b="1" dirty="0" smtClean="0">
              <a:solidFill>
                <a:srgbClr val="C5B57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66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66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小時</a:t>
            </a:r>
            <a:endParaRPr lang="en-US" altLang="zh-TW" sz="6600" b="1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7283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7489"/>
            <a:ext cx="7772400" cy="906462"/>
          </a:xfrm>
        </p:spPr>
        <p:txBody>
          <a:bodyPr anchor="ctr">
            <a:normAutofit/>
          </a:bodyPr>
          <a:lstStyle/>
          <a:p>
            <a:pPr algn="r"/>
            <a:r>
              <a:rPr lang="zh-TW" altLang="en-US" sz="48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鐘點費運用</a:t>
            </a:r>
            <a:r>
              <a:rPr lang="en-US" altLang="zh-TW" sz="3600" b="1" dirty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(106</a:t>
            </a:r>
            <a:r>
              <a:rPr lang="zh-TW" altLang="en-US" sz="3600" b="1" dirty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</a:t>
            </a:r>
            <a:r>
              <a:rPr lang="en-US" altLang="zh-TW" sz="3600" b="1" dirty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3600" b="1" dirty="0">
              <a:gradFill flip="none" rotWithShape="1">
                <a:gsLst>
                  <a:gs pos="0">
                    <a:srgbClr val="988642">
                      <a:shade val="30000"/>
                      <a:satMod val="115000"/>
                    </a:srgbClr>
                  </a:gs>
                  <a:gs pos="50000">
                    <a:srgbClr val="988642">
                      <a:shade val="67500"/>
                      <a:satMod val="115000"/>
                    </a:srgbClr>
                  </a:gs>
                  <a:gs pos="100000">
                    <a:srgbClr val="988642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90525" y="1657350"/>
            <a:ext cx="8315326" cy="5010150"/>
          </a:xfrm>
        </p:spPr>
        <p:txBody>
          <a:bodyPr anchor="t">
            <a:normAutofit/>
          </a:bodyPr>
          <a:lstStyle/>
          <a:p>
            <a:pPr algn="l"/>
            <a:r>
              <a:rPr lang="zh-TW" altLang="en-US" sz="44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校訂課程討論與規劃</a:t>
            </a:r>
            <a:endParaRPr lang="en-US" altLang="zh-TW" sz="4400" b="1" dirty="0" smtClean="0">
              <a:solidFill>
                <a:srgbClr val="C5B57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zh-TW" altLang="en-US" sz="44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由</a:t>
            </a:r>
            <a:r>
              <a:rPr lang="zh-TW" altLang="en-US" sz="44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八大</a:t>
            </a:r>
            <a:r>
              <a:rPr lang="zh-TW" altLang="en-US" sz="44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領域規劃後提出申請</a:t>
            </a:r>
            <a:endParaRPr lang="en-US" altLang="zh-TW" sz="4400" b="1" dirty="0" smtClean="0">
              <a:solidFill>
                <a:srgbClr val="C5B57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6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共</a:t>
            </a:r>
            <a:r>
              <a:rPr lang="en-US" altLang="zh-TW" sz="66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66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小時</a:t>
            </a:r>
            <a:endParaRPr lang="en-US" altLang="zh-TW" sz="4400" b="1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endParaRPr lang="en-US" altLang="zh-TW" sz="4400" b="1" dirty="0" smtClean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zh-TW" altLang="en-US" sz="44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教務人員需與會提供諮詢</a:t>
            </a:r>
            <a:endParaRPr lang="en-US" altLang="zh-TW" sz="4400" b="1" dirty="0" smtClean="0">
              <a:solidFill>
                <a:srgbClr val="C5B57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0587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7489"/>
            <a:ext cx="7772400" cy="906462"/>
          </a:xfrm>
        </p:spPr>
        <p:txBody>
          <a:bodyPr anchor="ctr">
            <a:normAutofit/>
          </a:bodyPr>
          <a:lstStyle/>
          <a:p>
            <a:pPr algn="r"/>
            <a:r>
              <a:rPr lang="zh-TW" altLang="en-US" sz="48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鐘點費運用</a:t>
            </a:r>
            <a:r>
              <a:rPr lang="en-US" altLang="zh-TW" sz="3600" b="1" dirty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36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36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36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36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學年</a:t>
            </a:r>
            <a:r>
              <a:rPr lang="zh-TW" altLang="en-US" sz="3600" b="1" dirty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度</a:t>
            </a:r>
            <a:r>
              <a:rPr lang="en-US" altLang="zh-TW" sz="3600" b="1" dirty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3600" b="1" dirty="0">
              <a:gradFill flip="none" rotWithShape="1">
                <a:gsLst>
                  <a:gs pos="0">
                    <a:srgbClr val="988642">
                      <a:shade val="30000"/>
                      <a:satMod val="115000"/>
                    </a:srgbClr>
                  </a:gs>
                  <a:gs pos="50000">
                    <a:srgbClr val="988642">
                      <a:shade val="67500"/>
                      <a:satMod val="115000"/>
                    </a:srgbClr>
                  </a:gs>
                  <a:gs pos="100000">
                    <a:srgbClr val="988642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09550" y="1657350"/>
            <a:ext cx="8724900" cy="5010150"/>
          </a:xfrm>
        </p:spPr>
        <p:txBody>
          <a:bodyPr anchor="t">
            <a:normAutofit/>
          </a:bodyPr>
          <a:lstStyle/>
          <a:p>
            <a:pPr algn="l"/>
            <a:r>
              <a:rPr lang="zh-TW" altLang="en-US" sz="44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內聘講座鐘點費每</a:t>
            </a:r>
            <a:r>
              <a:rPr lang="zh-TW" altLang="en-US" sz="44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學期</a:t>
            </a:r>
            <a:r>
              <a:rPr lang="en-US" altLang="zh-TW" sz="44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28</a:t>
            </a:r>
            <a:r>
              <a:rPr lang="zh-TW" altLang="en-US" sz="44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小時</a:t>
            </a:r>
            <a:endParaRPr lang="en-US" altLang="zh-TW" sz="4400" b="1" dirty="0" smtClean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endParaRPr lang="en-US" altLang="zh-TW" sz="4400" b="1" dirty="0" smtClean="0">
              <a:solidFill>
                <a:srgbClr val="C5B57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zh-TW" altLang="en-US" sz="44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八大領域</a:t>
            </a:r>
            <a:r>
              <a:rPr lang="zh-TW" altLang="en-US" sz="4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</a:t>
            </a:r>
            <a:r>
              <a:rPr lang="en-US" altLang="zh-TW" sz="44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44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小時</a:t>
            </a:r>
            <a:endParaRPr lang="en-US" altLang="zh-TW" sz="4400" b="1" dirty="0" smtClean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endParaRPr lang="en-US" altLang="zh-TW" sz="4400" b="1" dirty="0" smtClean="0">
              <a:solidFill>
                <a:srgbClr val="C5B57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zh-TW" altLang="en-US" sz="44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八大</a:t>
            </a:r>
            <a:r>
              <a:rPr lang="zh-TW" altLang="en-US" sz="44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領域規劃後提出</a:t>
            </a:r>
            <a:r>
              <a:rPr lang="zh-TW" altLang="en-US" sz="44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申請</a:t>
            </a:r>
            <a:r>
              <a:rPr lang="zh-TW" altLang="en-US" sz="4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共</a:t>
            </a:r>
            <a:r>
              <a:rPr lang="en-US" altLang="zh-TW" sz="44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44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小時</a:t>
            </a:r>
            <a:endParaRPr lang="en-US" altLang="zh-TW" sz="4400" b="1" dirty="0" smtClean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endParaRPr lang="en-US" altLang="zh-TW" sz="4400" b="1" dirty="0" smtClean="0">
              <a:solidFill>
                <a:srgbClr val="C5B57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endParaRPr lang="en-US" altLang="zh-TW" sz="4400" b="1" dirty="0" smtClean="0">
              <a:solidFill>
                <a:srgbClr val="C5B57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06911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7489"/>
            <a:ext cx="7772400" cy="906462"/>
          </a:xfrm>
        </p:spPr>
        <p:txBody>
          <a:bodyPr anchor="ctr">
            <a:normAutofit/>
          </a:bodyPr>
          <a:lstStyle/>
          <a:p>
            <a:pPr algn="r"/>
            <a:r>
              <a:rPr lang="zh-TW" altLang="en-US" sz="48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鐘點費運用</a:t>
            </a:r>
            <a:r>
              <a:rPr lang="en-US" altLang="zh-TW" sz="3600" b="1" dirty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36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36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36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36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學年</a:t>
            </a:r>
            <a:r>
              <a:rPr lang="zh-TW" altLang="en-US" sz="3600" b="1" dirty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度</a:t>
            </a:r>
            <a:r>
              <a:rPr lang="en-US" altLang="zh-TW" sz="3600" b="1" dirty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3600" b="1" dirty="0">
              <a:gradFill flip="none" rotWithShape="1">
                <a:gsLst>
                  <a:gs pos="0">
                    <a:srgbClr val="988642">
                      <a:shade val="30000"/>
                      <a:satMod val="115000"/>
                    </a:srgbClr>
                  </a:gs>
                  <a:gs pos="50000">
                    <a:srgbClr val="988642">
                      <a:shade val="67500"/>
                      <a:satMod val="115000"/>
                    </a:srgbClr>
                  </a:gs>
                  <a:gs pos="100000">
                    <a:srgbClr val="988642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09550" y="1657350"/>
            <a:ext cx="8724900" cy="5010150"/>
          </a:xfrm>
        </p:spPr>
        <p:txBody>
          <a:bodyPr anchor="t">
            <a:normAutofit/>
          </a:bodyPr>
          <a:lstStyle/>
          <a:p>
            <a:pPr algn="l"/>
            <a:r>
              <a:rPr lang="zh-TW" altLang="en-US" sz="44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外聘講座鐘點費每學期</a:t>
            </a:r>
            <a:r>
              <a:rPr lang="en-US" altLang="zh-TW" sz="44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44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小時</a:t>
            </a:r>
            <a:endParaRPr lang="en-US" altLang="zh-TW" sz="4400" b="1" dirty="0" smtClean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endParaRPr lang="en-US" altLang="zh-TW" sz="4400" b="1" dirty="0" smtClean="0">
              <a:solidFill>
                <a:srgbClr val="C5B57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zh-TW" altLang="en-US" sz="44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八大</a:t>
            </a:r>
            <a:r>
              <a:rPr lang="zh-TW" altLang="en-US" sz="4400" b="1" dirty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領域規劃後提出</a:t>
            </a:r>
            <a:r>
              <a:rPr lang="zh-TW" altLang="en-US" sz="4400" b="1" dirty="0" smtClean="0">
                <a:solidFill>
                  <a:srgbClr val="C5B57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申請</a:t>
            </a:r>
            <a:r>
              <a:rPr lang="zh-TW" altLang="en-US" sz="4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共</a:t>
            </a:r>
            <a:r>
              <a:rPr lang="en-US" altLang="zh-TW" sz="44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44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小時</a:t>
            </a:r>
            <a:endParaRPr lang="en-US" altLang="zh-TW" sz="4400" b="1" dirty="0" smtClean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1184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7489"/>
            <a:ext cx="7772400" cy="906462"/>
          </a:xfrm>
        </p:spPr>
        <p:txBody>
          <a:bodyPr anchor="ctr">
            <a:normAutofit/>
          </a:bodyPr>
          <a:lstStyle/>
          <a:p>
            <a:r>
              <a:rPr lang="zh-TW" altLang="en-US" sz="4800" b="1" dirty="0" smtClean="0">
                <a:gradFill flip="none" rotWithShape="1">
                  <a:gsLst>
                    <a:gs pos="0">
                      <a:srgbClr val="988642">
                        <a:shade val="30000"/>
                        <a:satMod val="115000"/>
                      </a:srgbClr>
                    </a:gs>
                    <a:gs pos="50000">
                      <a:srgbClr val="988642">
                        <a:shade val="67500"/>
                        <a:satMod val="115000"/>
                      </a:srgbClr>
                    </a:gs>
                    <a:gs pos="100000">
                      <a:srgbClr val="988642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面對新課綱的挑戰</a:t>
            </a:r>
            <a:endParaRPr lang="zh-TW" altLang="en-US" sz="4800" b="1" dirty="0">
              <a:gradFill flip="none" rotWithShape="1">
                <a:gsLst>
                  <a:gs pos="0">
                    <a:srgbClr val="988642">
                      <a:shade val="30000"/>
                      <a:satMod val="115000"/>
                    </a:srgbClr>
                  </a:gs>
                  <a:gs pos="50000">
                    <a:srgbClr val="988642">
                      <a:shade val="67500"/>
                      <a:satMod val="115000"/>
                    </a:srgbClr>
                  </a:gs>
                  <a:gs pos="100000">
                    <a:srgbClr val="988642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09550" y="1657350"/>
            <a:ext cx="8724900" cy="5010150"/>
          </a:xfrm>
        </p:spPr>
        <p:txBody>
          <a:bodyPr anchor="t">
            <a:normAutofit/>
          </a:bodyPr>
          <a:lstStyle/>
          <a:p>
            <a:pPr algn="l"/>
            <a:r>
              <a:rPr lang="zh-TW" altLang="en-US" sz="44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學校本位課程的規劃與實施</a:t>
            </a:r>
          </a:p>
          <a:p>
            <a:pPr algn="l"/>
            <a:r>
              <a:rPr lang="zh-TW" altLang="en-US" sz="44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素養導向的教學評量設計</a:t>
            </a:r>
          </a:p>
          <a:p>
            <a:pPr algn="l"/>
            <a:r>
              <a:rPr lang="zh-TW" altLang="en-US" sz="44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公開授課的規劃與實踐</a:t>
            </a:r>
          </a:p>
          <a:p>
            <a:pPr algn="l"/>
            <a:r>
              <a:rPr lang="zh-TW" altLang="en-US" sz="44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科技領域的資源整備與課程設計</a:t>
            </a:r>
            <a:endParaRPr lang="en-US" altLang="zh-TW" sz="4400" b="1" dirty="0" smtClean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0080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537</TotalTime>
  <Words>562</Words>
  <Application>Microsoft Office PowerPoint</Application>
  <PresentationFormat>如螢幕大小 (4:3)</PresentationFormat>
  <Paragraphs>162</Paragraphs>
  <Slides>13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22" baseType="lpstr">
      <vt:lpstr>Gulim</vt:lpstr>
      <vt:lpstr>微軟正黑體</vt:lpstr>
      <vt:lpstr>新細明體</vt:lpstr>
      <vt:lpstr>Arial</vt:lpstr>
      <vt:lpstr>Arial Black</vt:lpstr>
      <vt:lpstr>Calibri</vt:lpstr>
      <vt:lpstr>Calibri Light</vt:lpstr>
      <vt:lpstr>Times New Roman</vt:lpstr>
      <vt:lpstr>Office 佈景主題</vt:lpstr>
      <vt:lpstr>新北市立鳳鳴國中 106-108學年度專業成長學校 課程研發小組  十二年國教校訂課程規劃</vt:lpstr>
      <vt:lpstr>鳳鳴國中課程研發小組成員</vt:lpstr>
      <vt:lpstr>新北市十二年國教課程推動系統</vt:lpstr>
      <vt:lpstr>學校課程計畫完成時間表</vt:lpstr>
      <vt:lpstr>PowerPoint 簡報</vt:lpstr>
      <vt:lpstr>PowerPoint 簡報</vt:lpstr>
      <vt:lpstr>鐘點費運用(106學年度)</vt:lpstr>
      <vt:lpstr>鐘點費運用(106學年度)</vt:lpstr>
      <vt:lpstr>鐘點費運用(106學年度)</vt:lpstr>
      <vt:lpstr>鐘點費運用(106學年度)</vt:lpstr>
      <vt:lpstr>鐘點費運用(107、108學年度)</vt:lpstr>
      <vt:lpstr>鐘點費運用(107、108學年度)</vt:lpstr>
      <vt:lpstr>面對新課綱的挑戰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50</cp:revision>
  <dcterms:created xsi:type="dcterms:W3CDTF">2018-03-08T23:41:28Z</dcterms:created>
  <dcterms:modified xsi:type="dcterms:W3CDTF">2018-03-27T01:28:19Z</dcterms:modified>
</cp:coreProperties>
</file>